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22098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83058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902" y="914653"/>
            <a:ext cx="6997700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902" y="2057348"/>
            <a:ext cx="7435215" cy="3504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crisis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097783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1773427"/>
            <a:ext cx="833120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3175" algn="l"/>
                <a:tab pos="8317865" algn="l"/>
              </a:tabLst>
            </a:pPr>
            <a:r>
              <a:rPr sz="2800" u="heavy" dirty="0"/>
              <a:t> 	</a:t>
            </a:r>
            <a:r>
              <a:rPr sz="2800" u="heavy" spc="-5" dirty="0"/>
              <a:t>Georgia Crisis Response System</a:t>
            </a:r>
            <a:r>
              <a:rPr sz="2800" u="heavy" spc="-60" dirty="0"/>
              <a:t> </a:t>
            </a:r>
            <a:r>
              <a:rPr sz="2800" u="heavy" spc="-5" dirty="0"/>
              <a:t>for	</a:t>
            </a:r>
            <a:endParaRPr sz="2800"/>
          </a:p>
          <a:p>
            <a:pPr marL="2543175" marR="1201420">
              <a:lnSpc>
                <a:spcPct val="100000"/>
              </a:lnSpc>
            </a:pPr>
            <a:r>
              <a:rPr sz="2800" spc="-5" dirty="0"/>
              <a:t>Individuals with Developmental  Disabilities</a:t>
            </a:r>
            <a:r>
              <a:rPr sz="2800" spc="-80" dirty="0"/>
              <a:t> </a:t>
            </a:r>
            <a:r>
              <a:rPr sz="2800" spc="-5" dirty="0"/>
              <a:t>(GCRS-DD)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939546" y="1456944"/>
            <a:ext cx="2456688" cy="396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502" y="5209285"/>
            <a:ext cx="1882775" cy="66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Department of Behavioral  Health &amp; Developmental  Disabilities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6553" y="3379419"/>
            <a:ext cx="29705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Clint Trusty, M.S.,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BCBA  Senior Behavior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Analyst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1662" y="4751018"/>
            <a:ext cx="32416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0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Georgia Division of  </a:t>
            </a:r>
            <a:r>
              <a:rPr sz="2000" b="1" spc="-5" dirty="0">
                <a:latin typeface="Arial"/>
                <a:cs typeface="Arial"/>
              </a:rPr>
              <a:t>Developmental Disabilities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81864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Georgia Crisis Access Line</a:t>
            </a:r>
            <a:r>
              <a:rPr sz="4400" spc="25" dirty="0"/>
              <a:t> </a:t>
            </a:r>
            <a:r>
              <a:rPr sz="4400" spc="-5" dirty="0"/>
              <a:t>(GCAL)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765554" y="2231374"/>
            <a:ext cx="6375400" cy="4387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59239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Intake Requirements-</a:t>
            </a:r>
            <a:r>
              <a:rPr sz="4000" spc="-65" dirty="0"/>
              <a:t> </a:t>
            </a:r>
            <a:r>
              <a:rPr sz="4000" spc="-5" dirty="0"/>
              <a:t>GCAL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305304"/>
            <a:ext cx="7416165" cy="304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193675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GCAL staff should attempt to resolve the  crisis situation through telephonic crisis  intervention.</a:t>
            </a:r>
            <a:endParaRPr sz="320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spcBef>
                <a:spcPts val="76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If the call originates from a DD service  provider, GCAL is to engage that provider  during the resolution of the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crisis,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7800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Intake Requirements- GCAL</a:t>
            </a:r>
            <a:r>
              <a:rPr sz="4000" spc="-55" dirty="0"/>
              <a:t> </a:t>
            </a:r>
            <a:r>
              <a:rPr sz="4000" spc="-5" dirty="0"/>
              <a:t>(Cont’d)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381504"/>
            <a:ext cx="7787640" cy="450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5080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  <a:tab pos="2785745" algn="l"/>
              </a:tabLst>
            </a:pPr>
            <a:r>
              <a:rPr sz="3200" spc="-5" dirty="0">
                <a:latin typeface="Times New Roman"/>
                <a:cs typeface="Times New Roman"/>
              </a:rPr>
              <a:t>For individuals </a:t>
            </a:r>
            <a:r>
              <a:rPr sz="3200" b="1" spc="-5" dirty="0">
                <a:latin typeface="Times New Roman"/>
                <a:cs typeface="Times New Roman"/>
              </a:rPr>
              <a:t>currently </a:t>
            </a:r>
            <a:r>
              <a:rPr sz="3200" spc="-5" dirty="0">
                <a:latin typeface="Times New Roman"/>
                <a:cs typeface="Times New Roman"/>
              </a:rPr>
              <a:t>receiving supports  and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services,	GCAL notifies the Regional  Office , DD Service Provider, and Support  Coordination Agency within 24 hours of  receiving a crisis call.</a:t>
            </a:r>
            <a:endParaRPr sz="3200">
              <a:latin typeface="Times New Roman"/>
              <a:cs typeface="Times New Roman"/>
            </a:endParaRPr>
          </a:p>
          <a:p>
            <a:pPr marL="482600" marR="38735" indent="-469900">
              <a:lnSpc>
                <a:spcPct val="100000"/>
              </a:lnSpc>
              <a:spcBef>
                <a:spcPts val="75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For individual </a:t>
            </a:r>
            <a:r>
              <a:rPr sz="3200" b="1" spc="-5" dirty="0">
                <a:latin typeface="Times New Roman"/>
                <a:cs typeface="Times New Roman"/>
              </a:rPr>
              <a:t>not currently </a:t>
            </a:r>
            <a:r>
              <a:rPr sz="3200" spc="-5" dirty="0">
                <a:latin typeface="Times New Roman"/>
                <a:cs typeface="Times New Roman"/>
              </a:rPr>
              <a:t>receiving  supports and services, GCAL is to make a  referral to the Regional I&amp;E Team within 24  hours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7800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Intake Requirements- GCAL</a:t>
            </a:r>
            <a:r>
              <a:rPr sz="4000" spc="-55" dirty="0"/>
              <a:t> </a:t>
            </a:r>
            <a:r>
              <a:rPr sz="4000" spc="-5" dirty="0"/>
              <a:t>(Cont’d)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305304"/>
            <a:ext cx="8051165" cy="411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5080" indent="-470534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Times New Roman"/>
                <a:cs typeface="Times New Roman"/>
              </a:rPr>
              <a:t>When unsuccessful in resolving the crisis  telephonically and an in-person intervention is  needed:</a:t>
            </a:r>
            <a:endParaRPr sz="3200">
              <a:latin typeface="Times New Roman"/>
              <a:cs typeface="Times New Roman"/>
            </a:endParaRPr>
          </a:p>
          <a:p>
            <a:pPr marL="482600" marR="1022350" indent="-469900">
              <a:lnSpc>
                <a:spcPct val="100000"/>
              </a:lnSpc>
              <a:spcBef>
                <a:spcPts val="76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GCAL will dispatch the appropriate DD  Mobile Crisis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Team.</a:t>
            </a:r>
            <a:endParaRPr sz="3200">
              <a:latin typeface="Times New Roman"/>
              <a:cs typeface="Times New Roman"/>
            </a:endParaRPr>
          </a:p>
          <a:p>
            <a:pPr marL="482600" marR="349250" indent="-469900">
              <a:lnSpc>
                <a:spcPct val="100000"/>
              </a:lnSpc>
              <a:spcBef>
                <a:spcPts val="76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GCAL immediately contacts the Regional  Office, SC Agency or SSC/PLA Supervisor,  and the DD service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provider.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300984" y="6762804"/>
            <a:ext cx="330454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219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6570" algn="l"/>
                <a:tab pos="3210560" algn="l"/>
              </a:tabLst>
            </a:pPr>
            <a:r>
              <a:rPr sz="4400" spc="-5" dirty="0"/>
              <a:t>Mobile	Crisis	Team</a:t>
            </a:r>
            <a:r>
              <a:rPr sz="4400" spc="-70" dirty="0"/>
              <a:t> </a:t>
            </a:r>
            <a:r>
              <a:rPr sz="4400" spc="-5" dirty="0"/>
              <a:t>(MCT)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981200" y="2286000"/>
            <a:ext cx="5410200" cy="4724400"/>
          </a:xfrm>
          <a:custGeom>
            <a:avLst/>
            <a:gdLst/>
            <a:ahLst/>
            <a:cxnLst/>
            <a:rect l="l" t="t" r="r" b="b"/>
            <a:pathLst>
              <a:path w="5410200" h="4724400">
                <a:moveTo>
                  <a:pt x="0" y="0"/>
                </a:moveTo>
                <a:lnTo>
                  <a:pt x="0" y="4724400"/>
                </a:lnTo>
                <a:lnTo>
                  <a:pt x="5410200" y="4724400"/>
                </a:lnTo>
                <a:lnTo>
                  <a:pt x="5410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753" y="2327148"/>
            <a:ext cx="2120900" cy="2010410"/>
          </a:xfrm>
          <a:custGeom>
            <a:avLst/>
            <a:gdLst/>
            <a:ahLst/>
            <a:cxnLst/>
            <a:rect l="l" t="t" r="r" b="b"/>
            <a:pathLst>
              <a:path w="2120900" h="2010410">
                <a:moveTo>
                  <a:pt x="2120646" y="1700022"/>
                </a:moveTo>
                <a:lnTo>
                  <a:pt x="2082546" y="1528572"/>
                </a:lnTo>
                <a:lnTo>
                  <a:pt x="2025396" y="1364742"/>
                </a:lnTo>
                <a:lnTo>
                  <a:pt x="1959102" y="1209294"/>
                </a:lnTo>
                <a:lnTo>
                  <a:pt x="1873758" y="1053846"/>
                </a:lnTo>
                <a:lnTo>
                  <a:pt x="1778508" y="915162"/>
                </a:lnTo>
                <a:lnTo>
                  <a:pt x="1674114" y="784098"/>
                </a:lnTo>
                <a:lnTo>
                  <a:pt x="1549908" y="662178"/>
                </a:lnTo>
                <a:lnTo>
                  <a:pt x="1417320" y="547116"/>
                </a:lnTo>
                <a:lnTo>
                  <a:pt x="1264920" y="441198"/>
                </a:lnTo>
                <a:lnTo>
                  <a:pt x="1112520" y="342900"/>
                </a:lnTo>
                <a:lnTo>
                  <a:pt x="950976" y="261366"/>
                </a:lnTo>
                <a:lnTo>
                  <a:pt x="770382" y="179832"/>
                </a:lnTo>
                <a:lnTo>
                  <a:pt x="589788" y="122682"/>
                </a:lnTo>
                <a:lnTo>
                  <a:pt x="399288" y="64770"/>
                </a:lnTo>
                <a:lnTo>
                  <a:pt x="209550" y="32766"/>
                </a:lnTo>
                <a:lnTo>
                  <a:pt x="0" y="0"/>
                </a:lnTo>
                <a:lnTo>
                  <a:pt x="361950" y="294132"/>
                </a:lnTo>
                <a:lnTo>
                  <a:pt x="390144" y="326898"/>
                </a:lnTo>
                <a:lnTo>
                  <a:pt x="390144" y="827520"/>
                </a:lnTo>
                <a:lnTo>
                  <a:pt x="447294" y="849630"/>
                </a:lnTo>
                <a:lnTo>
                  <a:pt x="551688" y="890778"/>
                </a:lnTo>
                <a:lnTo>
                  <a:pt x="646938" y="939546"/>
                </a:lnTo>
                <a:lnTo>
                  <a:pt x="732282" y="996696"/>
                </a:lnTo>
                <a:lnTo>
                  <a:pt x="818388" y="1053846"/>
                </a:lnTo>
                <a:lnTo>
                  <a:pt x="903732" y="1119378"/>
                </a:lnTo>
                <a:lnTo>
                  <a:pt x="970026" y="1184910"/>
                </a:lnTo>
                <a:lnTo>
                  <a:pt x="1046226" y="1258824"/>
                </a:lnTo>
                <a:lnTo>
                  <a:pt x="1103376" y="1340358"/>
                </a:lnTo>
                <a:lnTo>
                  <a:pt x="1150620" y="1421892"/>
                </a:lnTo>
                <a:lnTo>
                  <a:pt x="1198626" y="1511808"/>
                </a:lnTo>
                <a:lnTo>
                  <a:pt x="1236726" y="1601724"/>
                </a:lnTo>
                <a:lnTo>
                  <a:pt x="1264920" y="1700022"/>
                </a:lnTo>
                <a:lnTo>
                  <a:pt x="1740408" y="2010156"/>
                </a:lnTo>
                <a:lnTo>
                  <a:pt x="2120646" y="1700022"/>
                </a:lnTo>
                <a:close/>
              </a:path>
              <a:path w="2120900" h="2010410">
                <a:moveTo>
                  <a:pt x="390144" y="827520"/>
                </a:moveTo>
                <a:lnTo>
                  <a:pt x="390144" y="408432"/>
                </a:lnTo>
                <a:lnTo>
                  <a:pt x="361950" y="441198"/>
                </a:lnTo>
                <a:lnTo>
                  <a:pt x="0" y="726948"/>
                </a:lnTo>
                <a:lnTo>
                  <a:pt x="124206" y="752094"/>
                </a:lnTo>
                <a:lnTo>
                  <a:pt x="228600" y="776478"/>
                </a:lnTo>
                <a:lnTo>
                  <a:pt x="342900" y="809244"/>
                </a:lnTo>
                <a:lnTo>
                  <a:pt x="390144" y="827520"/>
                </a:lnTo>
                <a:close/>
              </a:path>
            </a:pathLst>
          </a:custGeom>
          <a:solidFill>
            <a:srgbClr val="A3C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200" y="2286000"/>
            <a:ext cx="2539365" cy="1831339"/>
          </a:xfrm>
          <a:custGeom>
            <a:avLst/>
            <a:gdLst/>
            <a:ahLst/>
            <a:cxnLst/>
            <a:rect l="l" t="t" r="r" b="b"/>
            <a:pathLst>
              <a:path w="2539365" h="1831339">
                <a:moveTo>
                  <a:pt x="2538984" y="359663"/>
                </a:moveTo>
                <a:lnTo>
                  <a:pt x="2101596" y="0"/>
                </a:lnTo>
                <a:lnTo>
                  <a:pt x="1892045" y="32765"/>
                </a:lnTo>
                <a:lnTo>
                  <a:pt x="1702308" y="73913"/>
                </a:lnTo>
                <a:lnTo>
                  <a:pt x="1511808" y="131063"/>
                </a:lnTo>
                <a:lnTo>
                  <a:pt x="1321308" y="204215"/>
                </a:lnTo>
                <a:lnTo>
                  <a:pt x="1150620" y="285749"/>
                </a:lnTo>
                <a:lnTo>
                  <a:pt x="989076" y="384047"/>
                </a:lnTo>
                <a:lnTo>
                  <a:pt x="827532" y="490727"/>
                </a:lnTo>
                <a:lnTo>
                  <a:pt x="684276" y="605027"/>
                </a:lnTo>
                <a:lnTo>
                  <a:pt x="551688" y="735329"/>
                </a:lnTo>
                <a:lnTo>
                  <a:pt x="428243" y="866394"/>
                </a:lnTo>
                <a:lnTo>
                  <a:pt x="323087" y="1013459"/>
                </a:lnTo>
                <a:lnTo>
                  <a:pt x="227837" y="1160526"/>
                </a:lnTo>
                <a:lnTo>
                  <a:pt x="152399" y="1315973"/>
                </a:lnTo>
                <a:lnTo>
                  <a:pt x="85343" y="1487423"/>
                </a:lnTo>
                <a:lnTo>
                  <a:pt x="38099" y="1651253"/>
                </a:lnTo>
                <a:lnTo>
                  <a:pt x="0" y="1831086"/>
                </a:lnTo>
                <a:lnTo>
                  <a:pt x="361188" y="1504187"/>
                </a:lnTo>
                <a:lnTo>
                  <a:pt x="399288" y="1487423"/>
                </a:lnTo>
                <a:lnTo>
                  <a:pt x="437388" y="1479803"/>
                </a:lnTo>
                <a:lnTo>
                  <a:pt x="456438" y="1479803"/>
                </a:lnTo>
                <a:lnTo>
                  <a:pt x="494538" y="1487423"/>
                </a:lnTo>
                <a:lnTo>
                  <a:pt x="532638" y="1504187"/>
                </a:lnTo>
                <a:lnTo>
                  <a:pt x="855726" y="1798320"/>
                </a:lnTo>
                <a:lnTo>
                  <a:pt x="883919" y="1700021"/>
                </a:lnTo>
                <a:lnTo>
                  <a:pt x="922019" y="1601723"/>
                </a:lnTo>
                <a:lnTo>
                  <a:pt x="960119" y="1511808"/>
                </a:lnTo>
                <a:lnTo>
                  <a:pt x="1017269" y="1421891"/>
                </a:lnTo>
                <a:lnTo>
                  <a:pt x="1131570" y="1258823"/>
                </a:lnTo>
                <a:lnTo>
                  <a:pt x="1207770" y="1177289"/>
                </a:lnTo>
                <a:lnTo>
                  <a:pt x="1369314" y="1037843"/>
                </a:lnTo>
                <a:lnTo>
                  <a:pt x="1454658" y="980693"/>
                </a:lnTo>
                <a:lnTo>
                  <a:pt x="1549908" y="923543"/>
                </a:lnTo>
                <a:lnTo>
                  <a:pt x="1654302" y="874775"/>
                </a:lnTo>
                <a:lnTo>
                  <a:pt x="1749552" y="825245"/>
                </a:lnTo>
                <a:lnTo>
                  <a:pt x="1863852" y="793241"/>
                </a:lnTo>
                <a:lnTo>
                  <a:pt x="1968246" y="760475"/>
                </a:lnTo>
                <a:lnTo>
                  <a:pt x="2082545" y="735329"/>
                </a:lnTo>
                <a:lnTo>
                  <a:pt x="2538984" y="359663"/>
                </a:lnTo>
                <a:close/>
              </a:path>
            </a:pathLst>
          </a:custGeom>
          <a:solidFill>
            <a:srgbClr val="A3C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3271" y="5113782"/>
            <a:ext cx="2529205" cy="1847850"/>
          </a:xfrm>
          <a:custGeom>
            <a:avLst/>
            <a:gdLst/>
            <a:ahLst/>
            <a:cxnLst/>
            <a:rect l="l" t="t" r="r" b="b"/>
            <a:pathLst>
              <a:path w="2529204" h="1847850">
                <a:moveTo>
                  <a:pt x="2529077" y="0"/>
                </a:moveTo>
                <a:lnTo>
                  <a:pt x="2177033" y="319277"/>
                </a:lnTo>
                <a:lnTo>
                  <a:pt x="2138933" y="343661"/>
                </a:lnTo>
                <a:lnTo>
                  <a:pt x="2101595" y="352043"/>
                </a:lnTo>
                <a:lnTo>
                  <a:pt x="2082545" y="352043"/>
                </a:lnTo>
                <a:lnTo>
                  <a:pt x="2044445" y="343661"/>
                </a:lnTo>
                <a:lnTo>
                  <a:pt x="2006345" y="319277"/>
                </a:lnTo>
                <a:lnTo>
                  <a:pt x="1683257" y="25145"/>
                </a:lnTo>
                <a:lnTo>
                  <a:pt x="1654301" y="122681"/>
                </a:lnTo>
                <a:lnTo>
                  <a:pt x="1616201" y="229361"/>
                </a:lnTo>
                <a:lnTo>
                  <a:pt x="1578101" y="319277"/>
                </a:lnTo>
                <a:lnTo>
                  <a:pt x="1520951" y="417575"/>
                </a:lnTo>
                <a:lnTo>
                  <a:pt x="1464563" y="499109"/>
                </a:lnTo>
                <a:lnTo>
                  <a:pt x="1397507" y="589025"/>
                </a:lnTo>
                <a:lnTo>
                  <a:pt x="1331213" y="670559"/>
                </a:lnTo>
                <a:lnTo>
                  <a:pt x="1245869" y="744473"/>
                </a:lnTo>
                <a:lnTo>
                  <a:pt x="1159763" y="809243"/>
                </a:lnTo>
                <a:lnTo>
                  <a:pt x="1064513" y="874776"/>
                </a:lnTo>
                <a:lnTo>
                  <a:pt x="970025" y="931926"/>
                </a:lnTo>
                <a:lnTo>
                  <a:pt x="864869" y="981456"/>
                </a:lnTo>
                <a:lnTo>
                  <a:pt x="760475" y="1030223"/>
                </a:lnTo>
                <a:lnTo>
                  <a:pt x="656081" y="1071371"/>
                </a:lnTo>
                <a:lnTo>
                  <a:pt x="532637" y="1095756"/>
                </a:lnTo>
                <a:lnTo>
                  <a:pt x="418337" y="1120139"/>
                </a:lnTo>
                <a:lnTo>
                  <a:pt x="0" y="1463802"/>
                </a:lnTo>
                <a:lnTo>
                  <a:pt x="465581" y="1847850"/>
                </a:lnTo>
                <a:lnTo>
                  <a:pt x="665225" y="1815084"/>
                </a:lnTo>
                <a:lnTo>
                  <a:pt x="864869" y="1765553"/>
                </a:lnTo>
                <a:lnTo>
                  <a:pt x="1055369" y="1708403"/>
                </a:lnTo>
                <a:lnTo>
                  <a:pt x="1235963" y="1635252"/>
                </a:lnTo>
                <a:lnTo>
                  <a:pt x="1407413" y="1545336"/>
                </a:lnTo>
                <a:lnTo>
                  <a:pt x="1568957" y="1455419"/>
                </a:lnTo>
                <a:lnTo>
                  <a:pt x="1720595" y="1348739"/>
                </a:lnTo>
                <a:lnTo>
                  <a:pt x="1863851" y="1226058"/>
                </a:lnTo>
                <a:lnTo>
                  <a:pt x="1996439" y="1104137"/>
                </a:lnTo>
                <a:lnTo>
                  <a:pt x="2110739" y="964691"/>
                </a:lnTo>
                <a:lnTo>
                  <a:pt x="2215133" y="826007"/>
                </a:lnTo>
                <a:lnTo>
                  <a:pt x="2310383" y="670559"/>
                </a:lnTo>
                <a:lnTo>
                  <a:pt x="2386583" y="515111"/>
                </a:lnTo>
                <a:lnTo>
                  <a:pt x="2452877" y="352043"/>
                </a:lnTo>
                <a:lnTo>
                  <a:pt x="2500883" y="179831"/>
                </a:lnTo>
                <a:lnTo>
                  <a:pt x="2529077" y="0"/>
                </a:lnTo>
                <a:close/>
              </a:path>
            </a:pathLst>
          </a:custGeom>
          <a:solidFill>
            <a:srgbClr val="A3C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9300" y="4812029"/>
            <a:ext cx="2158365" cy="2190115"/>
          </a:xfrm>
          <a:custGeom>
            <a:avLst/>
            <a:gdLst/>
            <a:ahLst/>
            <a:cxnLst/>
            <a:rect l="l" t="t" r="r" b="b"/>
            <a:pathLst>
              <a:path w="2158365" h="2190115">
                <a:moveTo>
                  <a:pt x="2091689" y="1463039"/>
                </a:moveTo>
                <a:lnTo>
                  <a:pt x="1977389" y="1437894"/>
                </a:lnTo>
                <a:lnTo>
                  <a:pt x="1863852" y="1405889"/>
                </a:lnTo>
                <a:lnTo>
                  <a:pt x="1749552" y="1364741"/>
                </a:lnTo>
                <a:lnTo>
                  <a:pt x="1645158" y="1323594"/>
                </a:lnTo>
                <a:lnTo>
                  <a:pt x="1549908" y="1266444"/>
                </a:lnTo>
                <a:lnTo>
                  <a:pt x="1445514" y="1209294"/>
                </a:lnTo>
                <a:lnTo>
                  <a:pt x="1359408" y="1152144"/>
                </a:lnTo>
                <a:lnTo>
                  <a:pt x="1274064" y="1078230"/>
                </a:lnTo>
                <a:lnTo>
                  <a:pt x="1188720" y="1005077"/>
                </a:lnTo>
                <a:lnTo>
                  <a:pt x="1121664" y="923543"/>
                </a:lnTo>
                <a:lnTo>
                  <a:pt x="1055370" y="841247"/>
                </a:lnTo>
                <a:lnTo>
                  <a:pt x="941069" y="661415"/>
                </a:lnTo>
                <a:lnTo>
                  <a:pt x="902969" y="571499"/>
                </a:lnTo>
                <a:lnTo>
                  <a:pt x="864869" y="473963"/>
                </a:lnTo>
                <a:lnTo>
                  <a:pt x="836675" y="367283"/>
                </a:lnTo>
                <a:lnTo>
                  <a:pt x="437387" y="0"/>
                </a:lnTo>
                <a:lnTo>
                  <a:pt x="0" y="400050"/>
                </a:lnTo>
                <a:lnTo>
                  <a:pt x="28193" y="571500"/>
                </a:lnTo>
                <a:lnTo>
                  <a:pt x="85343" y="743712"/>
                </a:lnTo>
                <a:lnTo>
                  <a:pt x="152400" y="906780"/>
                </a:lnTo>
                <a:lnTo>
                  <a:pt x="237743" y="1062227"/>
                </a:lnTo>
                <a:lnTo>
                  <a:pt x="342138" y="1217676"/>
                </a:lnTo>
                <a:lnTo>
                  <a:pt x="446531" y="1356360"/>
                </a:lnTo>
                <a:lnTo>
                  <a:pt x="570738" y="1487424"/>
                </a:lnTo>
                <a:lnTo>
                  <a:pt x="713232" y="1617726"/>
                </a:lnTo>
                <a:lnTo>
                  <a:pt x="864869" y="1732788"/>
                </a:lnTo>
                <a:lnTo>
                  <a:pt x="1017269" y="1830324"/>
                </a:lnTo>
                <a:lnTo>
                  <a:pt x="1188720" y="1928621"/>
                </a:lnTo>
                <a:lnTo>
                  <a:pt x="1369314" y="2002535"/>
                </a:lnTo>
                <a:lnTo>
                  <a:pt x="1549908" y="2075688"/>
                </a:lnTo>
                <a:lnTo>
                  <a:pt x="1730502" y="2119802"/>
                </a:lnTo>
                <a:lnTo>
                  <a:pt x="1730502" y="1797558"/>
                </a:lnTo>
                <a:lnTo>
                  <a:pt x="1739645" y="1757171"/>
                </a:lnTo>
                <a:lnTo>
                  <a:pt x="1768602" y="1724406"/>
                </a:lnTo>
                <a:lnTo>
                  <a:pt x="2091689" y="1463039"/>
                </a:lnTo>
                <a:close/>
              </a:path>
              <a:path w="2158365" h="2190115">
                <a:moveTo>
                  <a:pt x="2157984" y="2189988"/>
                </a:moveTo>
                <a:lnTo>
                  <a:pt x="1768602" y="1871471"/>
                </a:lnTo>
                <a:lnTo>
                  <a:pt x="1739645" y="1847088"/>
                </a:lnTo>
                <a:lnTo>
                  <a:pt x="1730502" y="1805939"/>
                </a:lnTo>
                <a:lnTo>
                  <a:pt x="1730502" y="2119802"/>
                </a:lnTo>
                <a:lnTo>
                  <a:pt x="1749552" y="2124455"/>
                </a:lnTo>
                <a:lnTo>
                  <a:pt x="1949195" y="2165604"/>
                </a:lnTo>
                <a:lnTo>
                  <a:pt x="2157984" y="2189988"/>
                </a:lnTo>
                <a:close/>
              </a:path>
            </a:pathLst>
          </a:custGeom>
          <a:solidFill>
            <a:srgbClr val="A3C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9540" y="3617976"/>
            <a:ext cx="1530985" cy="2052320"/>
          </a:xfrm>
          <a:custGeom>
            <a:avLst/>
            <a:gdLst/>
            <a:ahLst/>
            <a:cxnLst/>
            <a:rect l="l" t="t" r="r" b="b"/>
            <a:pathLst>
              <a:path w="1530985" h="2052320">
                <a:moveTo>
                  <a:pt x="304800" y="2016953"/>
                </a:moveTo>
                <a:lnTo>
                  <a:pt x="304800" y="1258824"/>
                </a:lnTo>
                <a:lnTo>
                  <a:pt x="228600" y="1324356"/>
                </a:lnTo>
                <a:lnTo>
                  <a:pt x="171450" y="1381506"/>
                </a:lnTo>
                <a:lnTo>
                  <a:pt x="95250" y="1495806"/>
                </a:lnTo>
                <a:lnTo>
                  <a:pt x="67056" y="1561338"/>
                </a:lnTo>
                <a:lnTo>
                  <a:pt x="38100" y="1626870"/>
                </a:lnTo>
                <a:lnTo>
                  <a:pt x="19050" y="1692402"/>
                </a:lnTo>
                <a:lnTo>
                  <a:pt x="0" y="1839468"/>
                </a:lnTo>
                <a:lnTo>
                  <a:pt x="9906" y="1905000"/>
                </a:lnTo>
                <a:lnTo>
                  <a:pt x="9906" y="1913382"/>
                </a:lnTo>
                <a:lnTo>
                  <a:pt x="19050" y="1921002"/>
                </a:lnTo>
                <a:lnTo>
                  <a:pt x="57150" y="1945386"/>
                </a:lnTo>
                <a:lnTo>
                  <a:pt x="95250" y="1970532"/>
                </a:lnTo>
                <a:lnTo>
                  <a:pt x="162306" y="1994916"/>
                </a:lnTo>
                <a:lnTo>
                  <a:pt x="256794" y="2010918"/>
                </a:lnTo>
                <a:lnTo>
                  <a:pt x="304800" y="2016953"/>
                </a:lnTo>
                <a:close/>
              </a:path>
              <a:path w="1530985" h="2052320">
                <a:moveTo>
                  <a:pt x="1236726" y="409194"/>
                </a:moveTo>
                <a:lnTo>
                  <a:pt x="1226820" y="327659"/>
                </a:lnTo>
                <a:lnTo>
                  <a:pt x="1198626" y="253746"/>
                </a:lnTo>
                <a:lnTo>
                  <a:pt x="1160526" y="179831"/>
                </a:lnTo>
                <a:lnTo>
                  <a:pt x="1103376" y="122681"/>
                </a:lnTo>
                <a:lnTo>
                  <a:pt x="1027176" y="73913"/>
                </a:lnTo>
                <a:lnTo>
                  <a:pt x="950976" y="32765"/>
                </a:lnTo>
                <a:lnTo>
                  <a:pt x="865632" y="8381"/>
                </a:lnTo>
                <a:lnTo>
                  <a:pt x="770381" y="0"/>
                </a:lnTo>
                <a:lnTo>
                  <a:pt x="675131" y="8381"/>
                </a:lnTo>
                <a:lnTo>
                  <a:pt x="580643" y="32765"/>
                </a:lnTo>
                <a:lnTo>
                  <a:pt x="504443" y="73913"/>
                </a:lnTo>
                <a:lnTo>
                  <a:pt x="428243" y="122681"/>
                </a:lnTo>
                <a:lnTo>
                  <a:pt x="371093" y="179831"/>
                </a:lnTo>
                <a:lnTo>
                  <a:pt x="332993" y="253746"/>
                </a:lnTo>
                <a:lnTo>
                  <a:pt x="304800" y="327659"/>
                </a:lnTo>
                <a:lnTo>
                  <a:pt x="294894" y="409194"/>
                </a:lnTo>
                <a:lnTo>
                  <a:pt x="304800" y="490728"/>
                </a:lnTo>
                <a:lnTo>
                  <a:pt x="332994" y="564642"/>
                </a:lnTo>
                <a:lnTo>
                  <a:pt x="371094" y="629412"/>
                </a:lnTo>
                <a:lnTo>
                  <a:pt x="419099" y="687324"/>
                </a:lnTo>
                <a:lnTo>
                  <a:pt x="447294" y="711708"/>
                </a:lnTo>
                <a:lnTo>
                  <a:pt x="475488" y="760476"/>
                </a:lnTo>
                <a:lnTo>
                  <a:pt x="494538" y="817626"/>
                </a:lnTo>
                <a:lnTo>
                  <a:pt x="513588" y="883158"/>
                </a:lnTo>
                <a:lnTo>
                  <a:pt x="513588" y="2039909"/>
                </a:lnTo>
                <a:lnTo>
                  <a:pt x="551688" y="2043684"/>
                </a:lnTo>
                <a:lnTo>
                  <a:pt x="751332" y="2052065"/>
                </a:lnTo>
                <a:lnTo>
                  <a:pt x="912876" y="2052065"/>
                </a:lnTo>
                <a:lnTo>
                  <a:pt x="989076" y="2046907"/>
                </a:lnTo>
                <a:lnTo>
                  <a:pt x="989076" y="956310"/>
                </a:lnTo>
                <a:lnTo>
                  <a:pt x="998982" y="874776"/>
                </a:lnTo>
                <a:lnTo>
                  <a:pt x="1037082" y="793242"/>
                </a:lnTo>
                <a:lnTo>
                  <a:pt x="1065276" y="744474"/>
                </a:lnTo>
                <a:lnTo>
                  <a:pt x="1103376" y="694944"/>
                </a:lnTo>
                <a:lnTo>
                  <a:pt x="1160526" y="637794"/>
                </a:lnTo>
                <a:lnTo>
                  <a:pt x="1198626" y="572261"/>
                </a:lnTo>
                <a:lnTo>
                  <a:pt x="1226820" y="490728"/>
                </a:lnTo>
                <a:lnTo>
                  <a:pt x="1236726" y="409194"/>
                </a:lnTo>
                <a:close/>
              </a:path>
              <a:path w="1530985" h="2052320">
                <a:moveTo>
                  <a:pt x="513588" y="2039909"/>
                </a:moveTo>
                <a:lnTo>
                  <a:pt x="513588" y="964692"/>
                </a:lnTo>
                <a:lnTo>
                  <a:pt x="494538" y="1014222"/>
                </a:lnTo>
                <a:lnTo>
                  <a:pt x="475488" y="1054608"/>
                </a:lnTo>
                <a:lnTo>
                  <a:pt x="447294" y="1104138"/>
                </a:lnTo>
                <a:lnTo>
                  <a:pt x="409194" y="1152906"/>
                </a:lnTo>
                <a:lnTo>
                  <a:pt x="361949" y="1210056"/>
                </a:lnTo>
                <a:lnTo>
                  <a:pt x="294894" y="1258824"/>
                </a:lnTo>
                <a:lnTo>
                  <a:pt x="304800" y="1258824"/>
                </a:lnTo>
                <a:lnTo>
                  <a:pt x="304800" y="2016953"/>
                </a:lnTo>
                <a:lnTo>
                  <a:pt x="390144" y="2027682"/>
                </a:lnTo>
                <a:lnTo>
                  <a:pt x="513588" y="2039909"/>
                </a:lnTo>
                <a:close/>
              </a:path>
              <a:path w="1530985" h="2052320">
                <a:moveTo>
                  <a:pt x="1530858" y="1823465"/>
                </a:moveTo>
                <a:lnTo>
                  <a:pt x="1521714" y="1725168"/>
                </a:lnTo>
                <a:lnTo>
                  <a:pt x="1502664" y="1635252"/>
                </a:lnTo>
                <a:lnTo>
                  <a:pt x="1464564" y="1545336"/>
                </a:lnTo>
                <a:lnTo>
                  <a:pt x="1417320" y="1463802"/>
                </a:lnTo>
                <a:lnTo>
                  <a:pt x="1360170" y="1389888"/>
                </a:lnTo>
                <a:lnTo>
                  <a:pt x="1293114" y="1324356"/>
                </a:lnTo>
                <a:lnTo>
                  <a:pt x="1217676" y="1267206"/>
                </a:lnTo>
                <a:lnTo>
                  <a:pt x="1141476" y="1218438"/>
                </a:lnTo>
                <a:lnTo>
                  <a:pt x="1093470" y="1177290"/>
                </a:lnTo>
                <a:lnTo>
                  <a:pt x="1056132" y="1136142"/>
                </a:lnTo>
                <a:lnTo>
                  <a:pt x="1027176" y="1087374"/>
                </a:lnTo>
                <a:lnTo>
                  <a:pt x="998982" y="1021841"/>
                </a:lnTo>
                <a:lnTo>
                  <a:pt x="989076" y="956310"/>
                </a:lnTo>
                <a:lnTo>
                  <a:pt x="989076" y="2046907"/>
                </a:lnTo>
                <a:lnTo>
                  <a:pt x="1160526" y="2035302"/>
                </a:lnTo>
                <a:lnTo>
                  <a:pt x="1274826" y="2027682"/>
                </a:lnTo>
                <a:lnTo>
                  <a:pt x="1388364" y="2003298"/>
                </a:lnTo>
                <a:lnTo>
                  <a:pt x="1426464" y="1994915"/>
                </a:lnTo>
                <a:lnTo>
                  <a:pt x="1474470" y="1978152"/>
                </a:lnTo>
                <a:lnTo>
                  <a:pt x="1511808" y="1937765"/>
                </a:lnTo>
                <a:lnTo>
                  <a:pt x="1521714" y="1913382"/>
                </a:lnTo>
                <a:lnTo>
                  <a:pt x="1530858" y="1823465"/>
                </a:lnTo>
                <a:close/>
              </a:path>
            </a:pathLst>
          </a:custGeom>
          <a:solidFill>
            <a:srgbClr val="59B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6478" y="2310383"/>
            <a:ext cx="504190" cy="679450"/>
          </a:xfrm>
          <a:custGeom>
            <a:avLst/>
            <a:gdLst/>
            <a:ahLst/>
            <a:cxnLst/>
            <a:rect l="l" t="t" r="r" b="b"/>
            <a:pathLst>
              <a:path w="504189" h="679450">
                <a:moveTo>
                  <a:pt x="104393" y="665742"/>
                </a:moveTo>
                <a:lnTo>
                  <a:pt x="104393" y="416814"/>
                </a:lnTo>
                <a:lnTo>
                  <a:pt x="76199" y="433578"/>
                </a:lnTo>
                <a:lnTo>
                  <a:pt x="47243" y="473964"/>
                </a:lnTo>
                <a:lnTo>
                  <a:pt x="19049" y="515112"/>
                </a:lnTo>
                <a:lnTo>
                  <a:pt x="9143" y="556260"/>
                </a:lnTo>
                <a:lnTo>
                  <a:pt x="0" y="605028"/>
                </a:lnTo>
                <a:lnTo>
                  <a:pt x="0" y="637794"/>
                </a:lnTo>
                <a:lnTo>
                  <a:pt x="19049" y="646176"/>
                </a:lnTo>
                <a:lnTo>
                  <a:pt x="57149" y="653796"/>
                </a:lnTo>
                <a:lnTo>
                  <a:pt x="104393" y="665742"/>
                </a:lnTo>
                <a:close/>
              </a:path>
              <a:path w="504189" h="679450">
                <a:moveTo>
                  <a:pt x="409240" y="111913"/>
                </a:moveTo>
                <a:lnTo>
                  <a:pt x="389102" y="68135"/>
                </a:lnTo>
                <a:lnTo>
                  <a:pt x="361188" y="32766"/>
                </a:lnTo>
                <a:lnTo>
                  <a:pt x="313943" y="8382"/>
                </a:lnTo>
                <a:lnTo>
                  <a:pt x="284988" y="0"/>
                </a:lnTo>
                <a:lnTo>
                  <a:pt x="218693" y="0"/>
                </a:lnTo>
                <a:lnTo>
                  <a:pt x="190499" y="8382"/>
                </a:lnTo>
                <a:lnTo>
                  <a:pt x="161543" y="16764"/>
                </a:lnTo>
                <a:lnTo>
                  <a:pt x="142494" y="32766"/>
                </a:lnTo>
                <a:lnTo>
                  <a:pt x="114563" y="68094"/>
                </a:lnTo>
                <a:lnTo>
                  <a:pt x="100222" y="88411"/>
                </a:lnTo>
                <a:lnTo>
                  <a:pt x="95205" y="111575"/>
                </a:lnTo>
                <a:lnTo>
                  <a:pt x="95249" y="155448"/>
                </a:lnTo>
                <a:lnTo>
                  <a:pt x="104393" y="179832"/>
                </a:lnTo>
                <a:lnTo>
                  <a:pt x="142494" y="220980"/>
                </a:lnTo>
                <a:lnTo>
                  <a:pt x="152399" y="245364"/>
                </a:lnTo>
                <a:lnTo>
                  <a:pt x="171449" y="286512"/>
                </a:lnTo>
                <a:lnTo>
                  <a:pt x="171449" y="673819"/>
                </a:lnTo>
                <a:lnTo>
                  <a:pt x="246887" y="678942"/>
                </a:lnTo>
                <a:lnTo>
                  <a:pt x="256794" y="678942"/>
                </a:lnTo>
                <a:lnTo>
                  <a:pt x="323088" y="674440"/>
                </a:lnTo>
                <a:lnTo>
                  <a:pt x="323088" y="310896"/>
                </a:lnTo>
                <a:lnTo>
                  <a:pt x="332994" y="286512"/>
                </a:lnTo>
                <a:lnTo>
                  <a:pt x="342138" y="261366"/>
                </a:lnTo>
                <a:lnTo>
                  <a:pt x="361188" y="229362"/>
                </a:lnTo>
                <a:lnTo>
                  <a:pt x="380238" y="204216"/>
                </a:lnTo>
                <a:lnTo>
                  <a:pt x="399288" y="188214"/>
                </a:lnTo>
                <a:lnTo>
                  <a:pt x="409194" y="155448"/>
                </a:lnTo>
                <a:lnTo>
                  <a:pt x="409240" y="111913"/>
                </a:lnTo>
                <a:close/>
              </a:path>
              <a:path w="504189" h="679450">
                <a:moveTo>
                  <a:pt x="171449" y="673819"/>
                </a:moveTo>
                <a:lnTo>
                  <a:pt x="171449" y="319278"/>
                </a:lnTo>
                <a:lnTo>
                  <a:pt x="161544" y="343662"/>
                </a:lnTo>
                <a:lnTo>
                  <a:pt x="133349" y="376428"/>
                </a:lnTo>
                <a:lnTo>
                  <a:pt x="95249" y="416814"/>
                </a:lnTo>
                <a:lnTo>
                  <a:pt x="104393" y="416814"/>
                </a:lnTo>
                <a:lnTo>
                  <a:pt x="104393" y="665742"/>
                </a:lnTo>
                <a:lnTo>
                  <a:pt x="123443" y="670560"/>
                </a:lnTo>
                <a:lnTo>
                  <a:pt x="171449" y="673819"/>
                </a:lnTo>
                <a:close/>
              </a:path>
              <a:path w="504189" h="679450">
                <a:moveTo>
                  <a:pt x="503681" y="629412"/>
                </a:moveTo>
                <a:lnTo>
                  <a:pt x="503681" y="596646"/>
                </a:lnTo>
                <a:lnTo>
                  <a:pt x="494538" y="539496"/>
                </a:lnTo>
                <a:lnTo>
                  <a:pt x="465581" y="482346"/>
                </a:lnTo>
                <a:lnTo>
                  <a:pt x="427481" y="433578"/>
                </a:lnTo>
                <a:lnTo>
                  <a:pt x="380238" y="400812"/>
                </a:lnTo>
                <a:lnTo>
                  <a:pt x="352044" y="376428"/>
                </a:lnTo>
                <a:lnTo>
                  <a:pt x="332994" y="335280"/>
                </a:lnTo>
                <a:lnTo>
                  <a:pt x="323088" y="310896"/>
                </a:lnTo>
                <a:lnTo>
                  <a:pt x="323088" y="674440"/>
                </a:lnTo>
                <a:lnTo>
                  <a:pt x="380238" y="670560"/>
                </a:lnTo>
                <a:lnTo>
                  <a:pt x="456438" y="662178"/>
                </a:lnTo>
                <a:lnTo>
                  <a:pt x="484631" y="653796"/>
                </a:lnTo>
                <a:lnTo>
                  <a:pt x="494538" y="646176"/>
                </a:lnTo>
                <a:lnTo>
                  <a:pt x="503681" y="629412"/>
                </a:lnTo>
                <a:close/>
              </a:path>
            </a:pathLst>
          </a:custGeom>
          <a:solidFill>
            <a:srgbClr val="59B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4644" y="4067555"/>
            <a:ext cx="513715" cy="679450"/>
          </a:xfrm>
          <a:custGeom>
            <a:avLst/>
            <a:gdLst/>
            <a:ahLst/>
            <a:cxnLst/>
            <a:rect l="l" t="t" r="r" b="b"/>
            <a:pathLst>
              <a:path w="513714" h="679450">
                <a:moveTo>
                  <a:pt x="171449" y="673354"/>
                </a:moveTo>
                <a:lnTo>
                  <a:pt x="171449" y="319278"/>
                </a:lnTo>
                <a:lnTo>
                  <a:pt x="161544" y="352044"/>
                </a:lnTo>
                <a:lnTo>
                  <a:pt x="142494" y="384810"/>
                </a:lnTo>
                <a:lnTo>
                  <a:pt x="104393" y="416814"/>
                </a:lnTo>
                <a:lnTo>
                  <a:pt x="48005" y="474726"/>
                </a:lnTo>
                <a:lnTo>
                  <a:pt x="19049" y="515112"/>
                </a:lnTo>
                <a:lnTo>
                  <a:pt x="9905" y="564642"/>
                </a:lnTo>
                <a:lnTo>
                  <a:pt x="0" y="613410"/>
                </a:lnTo>
                <a:lnTo>
                  <a:pt x="9905" y="629412"/>
                </a:lnTo>
                <a:lnTo>
                  <a:pt x="9905" y="637794"/>
                </a:lnTo>
                <a:lnTo>
                  <a:pt x="19049" y="646176"/>
                </a:lnTo>
                <a:lnTo>
                  <a:pt x="57149" y="662178"/>
                </a:lnTo>
                <a:lnTo>
                  <a:pt x="133349" y="670560"/>
                </a:lnTo>
                <a:lnTo>
                  <a:pt x="171449" y="673354"/>
                </a:lnTo>
                <a:close/>
              </a:path>
              <a:path w="513714" h="679450">
                <a:moveTo>
                  <a:pt x="418338" y="139446"/>
                </a:moveTo>
                <a:lnTo>
                  <a:pt x="409194" y="106680"/>
                </a:lnTo>
                <a:lnTo>
                  <a:pt x="399288" y="82296"/>
                </a:lnTo>
                <a:lnTo>
                  <a:pt x="390143" y="57912"/>
                </a:lnTo>
                <a:lnTo>
                  <a:pt x="371093" y="41148"/>
                </a:lnTo>
                <a:lnTo>
                  <a:pt x="342138" y="25146"/>
                </a:lnTo>
                <a:lnTo>
                  <a:pt x="285749" y="8382"/>
                </a:lnTo>
                <a:lnTo>
                  <a:pt x="256793" y="0"/>
                </a:lnTo>
                <a:lnTo>
                  <a:pt x="228599" y="8382"/>
                </a:lnTo>
                <a:lnTo>
                  <a:pt x="199643" y="16764"/>
                </a:lnTo>
                <a:lnTo>
                  <a:pt x="171449" y="25146"/>
                </a:lnTo>
                <a:lnTo>
                  <a:pt x="142494" y="41148"/>
                </a:lnTo>
                <a:lnTo>
                  <a:pt x="123443" y="57912"/>
                </a:lnTo>
                <a:lnTo>
                  <a:pt x="114299" y="82296"/>
                </a:lnTo>
                <a:lnTo>
                  <a:pt x="104393" y="106680"/>
                </a:lnTo>
                <a:lnTo>
                  <a:pt x="104393" y="163830"/>
                </a:lnTo>
                <a:lnTo>
                  <a:pt x="114299" y="188214"/>
                </a:lnTo>
                <a:lnTo>
                  <a:pt x="142494" y="229362"/>
                </a:lnTo>
                <a:lnTo>
                  <a:pt x="161544" y="253746"/>
                </a:lnTo>
                <a:lnTo>
                  <a:pt x="171449" y="294894"/>
                </a:lnTo>
                <a:lnTo>
                  <a:pt x="171449" y="673354"/>
                </a:lnTo>
                <a:lnTo>
                  <a:pt x="247650" y="678942"/>
                </a:lnTo>
                <a:lnTo>
                  <a:pt x="332994" y="678942"/>
                </a:lnTo>
                <a:lnTo>
                  <a:pt x="332994" y="294894"/>
                </a:lnTo>
                <a:lnTo>
                  <a:pt x="342138" y="262128"/>
                </a:lnTo>
                <a:lnTo>
                  <a:pt x="371094" y="229362"/>
                </a:lnTo>
                <a:lnTo>
                  <a:pt x="390143" y="212598"/>
                </a:lnTo>
                <a:lnTo>
                  <a:pt x="399288" y="188214"/>
                </a:lnTo>
                <a:lnTo>
                  <a:pt x="409194" y="163830"/>
                </a:lnTo>
                <a:lnTo>
                  <a:pt x="418338" y="139446"/>
                </a:lnTo>
                <a:close/>
              </a:path>
              <a:path w="513714" h="679450">
                <a:moveTo>
                  <a:pt x="513588" y="605028"/>
                </a:moveTo>
                <a:lnTo>
                  <a:pt x="504444" y="539496"/>
                </a:lnTo>
                <a:lnTo>
                  <a:pt x="475488" y="490728"/>
                </a:lnTo>
                <a:lnTo>
                  <a:pt x="428244" y="441960"/>
                </a:lnTo>
                <a:lnTo>
                  <a:pt x="380238" y="400812"/>
                </a:lnTo>
                <a:lnTo>
                  <a:pt x="352044" y="376428"/>
                </a:lnTo>
                <a:lnTo>
                  <a:pt x="332994" y="343662"/>
                </a:lnTo>
                <a:lnTo>
                  <a:pt x="332994" y="678942"/>
                </a:lnTo>
                <a:lnTo>
                  <a:pt x="390144" y="678942"/>
                </a:lnTo>
                <a:lnTo>
                  <a:pt x="466344" y="662178"/>
                </a:lnTo>
                <a:lnTo>
                  <a:pt x="494538" y="654558"/>
                </a:lnTo>
                <a:lnTo>
                  <a:pt x="504444" y="646176"/>
                </a:lnTo>
                <a:lnTo>
                  <a:pt x="504444" y="637794"/>
                </a:lnTo>
                <a:lnTo>
                  <a:pt x="513588" y="605028"/>
                </a:lnTo>
                <a:close/>
              </a:path>
            </a:pathLst>
          </a:custGeom>
          <a:solidFill>
            <a:srgbClr val="59B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6173" y="4452011"/>
            <a:ext cx="504190" cy="678815"/>
          </a:xfrm>
          <a:custGeom>
            <a:avLst/>
            <a:gdLst/>
            <a:ahLst/>
            <a:cxnLst/>
            <a:rect l="l" t="t" r="r" b="b"/>
            <a:pathLst>
              <a:path w="504190" h="678814">
                <a:moveTo>
                  <a:pt x="170688" y="672946"/>
                </a:moveTo>
                <a:lnTo>
                  <a:pt x="170688" y="318870"/>
                </a:lnTo>
                <a:lnTo>
                  <a:pt x="161544" y="351636"/>
                </a:lnTo>
                <a:lnTo>
                  <a:pt x="132588" y="376020"/>
                </a:lnTo>
                <a:lnTo>
                  <a:pt x="104394" y="417168"/>
                </a:lnTo>
                <a:lnTo>
                  <a:pt x="75438" y="433170"/>
                </a:lnTo>
                <a:lnTo>
                  <a:pt x="47244" y="474318"/>
                </a:lnTo>
                <a:lnTo>
                  <a:pt x="18288" y="514704"/>
                </a:lnTo>
                <a:lnTo>
                  <a:pt x="9144" y="555852"/>
                </a:lnTo>
                <a:lnTo>
                  <a:pt x="0" y="604620"/>
                </a:lnTo>
                <a:lnTo>
                  <a:pt x="0" y="629766"/>
                </a:lnTo>
                <a:lnTo>
                  <a:pt x="9144" y="637386"/>
                </a:lnTo>
                <a:lnTo>
                  <a:pt x="18288" y="645768"/>
                </a:lnTo>
                <a:lnTo>
                  <a:pt x="56388" y="654150"/>
                </a:lnTo>
                <a:lnTo>
                  <a:pt x="132588" y="670152"/>
                </a:lnTo>
                <a:lnTo>
                  <a:pt x="170688" y="672946"/>
                </a:lnTo>
                <a:close/>
              </a:path>
              <a:path w="504190" h="678814">
                <a:moveTo>
                  <a:pt x="408432" y="163422"/>
                </a:moveTo>
                <a:lnTo>
                  <a:pt x="408432" y="106272"/>
                </a:lnTo>
                <a:lnTo>
                  <a:pt x="399288" y="81888"/>
                </a:lnTo>
                <a:lnTo>
                  <a:pt x="389382" y="57504"/>
                </a:lnTo>
                <a:lnTo>
                  <a:pt x="361188" y="40740"/>
                </a:lnTo>
                <a:lnTo>
                  <a:pt x="326923" y="14620"/>
                </a:lnTo>
                <a:lnTo>
                  <a:pt x="298461" y="2897"/>
                </a:lnTo>
                <a:lnTo>
                  <a:pt x="268024" y="0"/>
                </a:lnTo>
                <a:lnTo>
                  <a:pt x="227838" y="354"/>
                </a:lnTo>
                <a:lnTo>
                  <a:pt x="189738" y="7974"/>
                </a:lnTo>
                <a:lnTo>
                  <a:pt x="170688" y="24738"/>
                </a:lnTo>
                <a:lnTo>
                  <a:pt x="142494" y="40740"/>
                </a:lnTo>
                <a:lnTo>
                  <a:pt x="123444" y="57504"/>
                </a:lnTo>
                <a:lnTo>
                  <a:pt x="113538" y="81888"/>
                </a:lnTo>
                <a:lnTo>
                  <a:pt x="104394" y="106272"/>
                </a:lnTo>
                <a:lnTo>
                  <a:pt x="94488" y="130656"/>
                </a:lnTo>
                <a:lnTo>
                  <a:pt x="104394" y="155040"/>
                </a:lnTo>
                <a:lnTo>
                  <a:pt x="113538" y="180186"/>
                </a:lnTo>
                <a:lnTo>
                  <a:pt x="142494" y="228954"/>
                </a:lnTo>
                <a:lnTo>
                  <a:pt x="161544" y="244956"/>
                </a:lnTo>
                <a:lnTo>
                  <a:pt x="170688" y="286104"/>
                </a:lnTo>
                <a:lnTo>
                  <a:pt x="170688" y="672946"/>
                </a:lnTo>
                <a:lnTo>
                  <a:pt x="246888" y="678534"/>
                </a:lnTo>
                <a:lnTo>
                  <a:pt x="256032" y="678534"/>
                </a:lnTo>
                <a:lnTo>
                  <a:pt x="332232" y="673392"/>
                </a:lnTo>
                <a:lnTo>
                  <a:pt x="332232" y="286104"/>
                </a:lnTo>
                <a:lnTo>
                  <a:pt x="342138" y="261720"/>
                </a:lnTo>
                <a:lnTo>
                  <a:pt x="361188" y="228954"/>
                </a:lnTo>
                <a:lnTo>
                  <a:pt x="380238" y="204570"/>
                </a:lnTo>
                <a:lnTo>
                  <a:pt x="399288" y="187806"/>
                </a:lnTo>
                <a:lnTo>
                  <a:pt x="408432" y="163422"/>
                </a:lnTo>
                <a:close/>
              </a:path>
              <a:path w="504190" h="678814">
                <a:moveTo>
                  <a:pt x="503682" y="629766"/>
                </a:moveTo>
                <a:lnTo>
                  <a:pt x="503682" y="597000"/>
                </a:lnTo>
                <a:lnTo>
                  <a:pt x="493776" y="539850"/>
                </a:lnTo>
                <a:lnTo>
                  <a:pt x="474726" y="481938"/>
                </a:lnTo>
                <a:lnTo>
                  <a:pt x="427482" y="433170"/>
                </a:lnTo>
                <a:lnTo>
                  <a:pt x="380238" y="400404"/>
                </a:lnTo>
                <a:lnTo>
                  <a:pt x="351282" y="376020"/>
                </a:lnTo>
                <a:lnTo>
                  <a:pt x="332232" y="334872"/>
                </a:lnTo>
                <a:lnTo>
                  <a:pt x="332232" y="673392"/>
                </a:lnTo>
                <a:lnTo>
                  <a:pt x="380238" y="670152"/>
                </a:lnTo>
                <a:lnTo>
                  <a:pt x="455676" y="661770"/>
                </a:lnTo>
                <a:lnTo>
                  <a:pt x="484632" y="654150"/>
                </a:lnTo>
                <a:lnTo>
                  <a:pt x="493776" y="645768"/>
                </a:lnTo>
                <a:lnTo>
                  <a:pt x="503682" y="629766"/>
                </a:lnTo>
                <a:close/>
              </a:path>
            </a:pathLst>
          </a:custGeom>
          <a:solidFill>
            <a:srgbClr val="59B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3484" y="6332220"/>
            <a:ext cx="504825" cy="678180"/>
          </a:xfrm>
          <a:custGeom>
            <a:avLst/>
            <a:gdLst/>
            <a:ahLst/>
            <a:cxnLst/>
            <a:rect l="l" t="t" r="r" b="b"/>
            <a:pathLst>
              <a:path w="504825" h="678179">
                <a:moveTo>
                  <a:pt x="161543" y="672369"/>
                </a:moveTo>
                <a:lnTo>
                  <a:pt x="161543" y="318516"/>
                </a:lnTo>
                <a:lnTo>
                  <a:pt x="152399" y="351282"/>
                </a:lnTo>
                <a:lnTo>
                  <a:pt x="133349" y="384048"/>
                </a:lnTo>
                <a:lnTo>
                  <a:pt x="67055" y="441198"/>
                </a:lnTo>
                <a:lnTo>
                  <a:pt x="38099" y="473964"/>
                </a:lnTo>
                <a:lnTo>
                  <a:pt x="19049" y="514350"/>
                </a:lnTo>
                <a:lnTo>
                  <a:pt x="0" y="563880"/>
                </a:lnTo>
                <a:lnTo>
                  <a:pt x="0" y="637032"/>
                </a:lnTo>
                <a:lnTo>
                  <a:pt x="9905" y="645414"/>
                </a:lnTo>
                <a:lnTo>
                  <a:pt x="48005" y="662178"/>
                </a:lnTo>
                <a:lnTo>
                  <a:pt x="123443" y="669797"/>
                </a:lnTo>
                <a:lnTo>
                  <a:pt x="161543" y="672369"/>
                </a:lnTo>
                <a:close/>
              </a:path>
              <a:path w="504825" h="678179">
                <a:moveTo>
                  <a:pt x="409193" y="130302"/>
                </a:moveTo>
                <a:lnTo>
                  <a:pt x="399287" y="105918"/>
                </a:lnTo>
                <a:lnTo>
                  <a:pt x="390143" y="81534"/>
                </a:lnTo>
                <a:lnTo>
                  <a:pt x="380237" y="57150"/>
                </a:lnTo>
                <a:lnTo>
                  <a:pt x="361187" y="40386"/>
                </a:lnTo>
                <a:lnTo>
                  <a:pt x="332993" y="24384"/>
                </a:lnTo>
                <a:lnTo>
                  <a:pt x="313943" y="7620"/>
                </a:lnTo>
                <a:lnTo>
                  <a:pt x="285749" y="0"/>
                </a:lnTo>
                <a:lnTo>
                  <a:pt x="218693" y="0"/>
                </a:lnTo>
                <a:lnTo>
                  <a:pt x="161543" y="24384"/>
                </a:lnTo>
                <a:lnTo>
                  <a:pt x="123443" y="57150"/>
                </a:lnTo>
                <a:lnTo>
                  <a:pt x="95249" y="105918"/>
                </a:lnTo>
                <a:lnTo>
                  <a:pt x="95249" y="163068"/>
                </a:lnTo>
                <a:lnTo>
                  <a:pt x="105155" y="187452"/>
                </a:lnTo>
                <a:lnTo>
                  <a:pt x="133349" y="228600"/>
                </a:lnTo>
                <a:lnTo>
                  <a:pt x="152399" y="245364"/>
                </a:lnTo>
                <a:lnTo>
                  <a:pt x="161543" y="294132"/>
                </a:lnTo>
                <a:lnTo>
                  <a:pt x="161543" y="672369"/>
                </a:lnTo>
                <a:lnTo>
                  <a:pt x="247649" y="678180"/>
                </a:lnTo>
                <a:lnTo>
                  <a:pt x="323849" y="673362"/>
                </a:lnTo>
                <a:lnTo>
                  <a:pt x="323849" y="285750"/>
                </a:lnTo>
                <a:lnTo>
                  <a:pt x="342137" y="261365"/>
                </a:lnTo>
                <a:lnTo>
                  <a:pt x="361187" y="228600"/>
                </a:lnTo>
                <a:lnTo>
                  <a:pt x="380237" y="212598"/>
                </a:lnTo>
                <a:lnTo>
                  <a:pt x="390143" y="187452"/>
                </a:lnTo>
                <a:lnTo>
                  <a:pt x="399287" y="163068"/>
                </a:lnTo>
                <a:lnTo>
                  <a:pt x="409193" y="130302"/>
                </a:lnTo>
                <a:close/>
              </a:path>
              <a:path w="504825" h="678179">
                <a:moveTo>
                  <a:pt x="504443" y="629412"/>
                </a:moveTo>
                <a:lnTo>
                  <a:pt x="504443" y="604266"/>
                </a:lnTo>
                <a:lnTo>
                  <a:pt x="494537" y="539496"/>
                </a:lnTo>
                <a:lnTo>
                  <a:pt x="466343" y="482345"/>
                </a:lnTo>
                <a:lnTo>
                  <a:pt x="428243" y="441198"/>
                </a:lnTo>
                <a:lnTo>
                  <a:pt x="371093" y="400050"/>
                </a:lnTo>
                <a:lnTo>
                  <a:pt x="342137" y="375666"/>
                </a:lnTo>
                <a:lnTo>
                  <a:pt x="323849" y="335280"/>
                </a:lnTo>
                <a:lnTo>
                  <a:pt x="323849" y="673362"/>
                </a:lnTo>
                <a:lnTo>
                  <a:pt x="380237" y="669797"/>
                </a:lnTo>
                <a:lnTo>
                  <a:pt x="456437" y="662178"/>
                </a:lnTo>
                <a:lnTo>
                  <a:pt x="485393" y="653796"/>
                </a:lnTo>
                <a:lnTo>
                  <a:pt x="494537" y="645414"/>
                </a:lnTo>
                <a:lnTo>
                  <a:pt x="504443" y="629412"/>
                </a:lnTo>
                <a:close/>
              </a:path>
            </a:pathLst>
          </a:custGeom>
          <a:solidFill>
            <a:srgbClr val="59B8E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7040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Mobile Crisis Team</a:t>
            </a:r>
            <a:r>
              <a:rPr sz="4000" spc="-80" dirty="0"/>
              <a:t> </a:t>
            </a:r>
            <a:r>
              <a:rPr sz="4000" dirty="0"/>
              <a:t>Requirements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93902" y="2222555"/>
            <a:ext cx="6831330" cy="105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An MCT consist of at least three team members  including: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902" y="3334003"/>
            <a:ext cx="7641590" cy="363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62610" indent="-609600">
              <a:lnSpc>
                <a:spcPct val="100000"/>
              </a:lnSpc>
              <a:spcBef>
                <a:spcPts val="100"/>
              </a:spcBef>
              <a:buClr>
                <a:srgbClr val="650000"/>
              </a:buClr>
              <a:buSzPct val="71428"/>
              <a:buFont typeface="Wingdings"/>
              <a:buChar char=""/>
              <a:tabLst>
                <a:tab pos="621665" algn="l"/>
                <a:tab pos="62230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Licensed Clinical Social Worker (LCSW),  behavior specialist, and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direct support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staff.</a:t>
            </a:r>
            <a:endParaRPr sz="28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Other team members may include: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registered  nurse, an additional social worker (MSW), safety  officer, or additional direct support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staff.</a:t>
            </a:r>
            <a:endParaRPr sz="2800">
              <a:latin typeface="Times New Roman"/>
              <a:cs typeface="Times New Roman"/>
            </a:endParaRPr>
          </a:p>
          <a:p>
            <a:pPr marL="622300" marR="735965" indent="-6096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addition,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physician will be available for  consultation if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needed</a:t>
            </a:r>
            <a:endParaRPr sz="2800">
              <a:latin typeface="Times New Roman"/>
              <a:cs typeface="Times New Roman"/>
            </a:endParaRPr>
          </a:p>
          <a:p>
            <a:pPr marL="2306955">
              <a:lnSpc>
                <a:spcPct val="100000"/>
              </a:lnSpc>
              <a:spcBef>
                <a:spcPts val="187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524253"/>
            <a:ext cx="746505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Mobile Crisis Team</a:t>
            </a:r>
            <a:r>
              <a:rPr sz="4000" spc="-80" dirty="0"/>
              <a:t> </a:t>
            </a:r>
            <a:r>
              <a:rPr sz="4000" dirty="0"/>
              <a:t>Responsibilities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225831"/>
            <a:ext cx="7847965" cy="361822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spc="-5" dirty="0">
                <a:latin typeface="Times New Roman"/>
                <a:cs typeface="Times New Roman"/>
              </a:rPr>
              <a:t>The DD Mobile Crisis Team is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 marL="482600" marR="18415" indent="-469900">
              <a:lnSpc>
                <a:spcPct val="100000"/>
              </a:lnSpc>
              <a:spcBef>
                <a:spcPts val="73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Arrive on site within 1 ½ hours of the GCAL  dispatch.</a:t>
            </a:r>
            <a:endParaRPr sz="320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spcBef>
                <a:spcPts val="75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Assess the situation for health and safety risk  related to the individual and/or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others.</a:t>
            </a:r>
            <a:endParaRPr sz="3200">
              <a:latin typeface="Times New Roman"/>
              <a:cs typeface="Times New Roman"/>
            </a:endParaRPr>
          </a:p>
          <a:p>
            <a:pPr marL="482600" marR="1209675" indent="-469900">
              <a:lnSpc>
                <a:spcPct val="100000"/>
              </a:lnSpc>
              <a:spcBef>
                <a:spcPts val="69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Consult with medical professionals prior to  recommending Intensive Crisis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Supports.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838453"/>
            <a:ext cx="51530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Mobile Crisis Team  Responsibilities</a:t>
            </a:r>
            <a:r>
              <a:rPr sz="4000" spc="-85" dirty="0"/>
              <a:t> </a:t>
            </a:r>
            <a:r>
              <a:rPr sz="4000" dirty="0"/>
              <a:t>(Cont’d)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85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pc="-5" dirty="0"/>
              <a:t>Complete comprehensive</a:t>
            </a:r>
            <a:r>
              <a:rPr spc="25" dirty="0"/>
              <a:t> </a:t>
            </a:r>
            <a:r>
              <a:rPr spc="-5" dirty="0"/>
              <a:t>assessments</a:t>
            </a:r>
          </a:p>
          <a:p>
            <a:pPr marL="482600" marR="109220" indent="-469900">
              <a:lnSpc>
                <a:spcPct val="100000"/>
              </a:lnSpc>
              <a:spcBef>
                <a:spcPts val="800"/>
              </a:spcBef>
              <a:buClr>
                <a:srgbClr val="650000"/>
              </a:buClr>
              <a:buSzPct val="7058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400" dirty="0"/>
              <a:t>Interview the individual, care providers  and/or family</a:t>
            </a:r>
            <a:r>
              <a:rPr sz="3400" spc="-85" dirty="0"/>
              <a:t> </a:t>
            </a:r>
            <a:r>
              <a:rPr sz="3400" dirty="0"/>
              <a:t>members,</a:t>
            </a:r>
            <a:endParaRPr sz="3400"/>
          </a:p>
          <a:p>
            <a:pPr marL="482600" indent="-469900">
              <a:lnSpc>
                <a:spcPct val="100000"/>
              </a:lnSpc>
              <a:spcBef>
                <a:spcPts val="800"/>
              </a:spcBef>
              <a:buClr>
                <a:srgbClr val="650000"/>
              </a:buClr>
              <a:buSzPct val="7058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400" dirty="0"/>
              <a:t>Observe the current</a:t>
            </a:r>
            <a:r>
              <a:rPr sz="3400" spc="-85" dirty="0"/>
              <a:t> </a:t>
            </a:r>
            <a:r>
              <a:rPr sz="3400" dirty="0"/>
              <a:t>environment,</a:t>
            </a:r>
            <a:endParaRPr sz="3400"/>
          </a:p>
          <a:p>
            <a:pPr marL="482600" marR="5080" indent="-469900">
              <a:lnSpc>
                <a:spcPct val="100000"/>
              </a:lnSpc>
              <a:spcBef>
                <a:spcPts val="805"/>
              </a:spcBef>
              <a:buClr>
                <a:srgbClr val="650000"/>
              </a:buClr>
              <a:buSzPct val="7058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400" dirty="0"/>
              <a:t>Review behavior and individual</a:t>
            </a:r>
            <a:r>
              <a:rPr sz="3400" spc="-75" dirty="0"/>
              <a:t> </a:t>
            </a:r>
            <a:r>
              <a:rPr sz="3400" dirty="0"/>
              <a:t>support  plans.</a:t>
            </a:r>
            <a:endParaRPr sz="3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838453"/>
            <a:ext cx="51530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Mobile Crisis Team  Responsibilities</a:t>
            </a:r>
            <a:r>
              <a:rPr sz="4000" spc="-85" dirty="0"/>
              <a:t> </a:t>
            </a:r>
            <a:r>
              <a:rPr sz="4000" dirty="0"/>
              <a:t>(Cont’d)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208235"/>
            <a:ext cx="7811134" cy="4173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3745">
              <a:lnSpc>
                <a:spcPct val="1198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When the DD Mobile Crisis Team makes a  disposition the LCSW communicates  recommendations within 24 hours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to:</a:t>
            </a:r>
            <a:endParaRPr sz="3200">
              <a:latin typeface="Times New Roman"/>
              <a:cs typeface="Times New Roman"/>
            </a:endParaRPr>
          </a:p>
          <a:p>
            <a:pPr marL="920750" indent="-436880">
              <a:lnSpc>
                <a:spcPct val="100000"/>
              </a:lnSpc>
              <a:spcBef>
                <a:spcPts val="69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Individuals,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Families/Caregivers,</a:t>
            </a:r>
            <a:endParaRPr sz="2800">
              <a:latin typeface="Times New Roman"/>
              <a:cs typeface="Times New Roman"/>
            </a:endParaRPr>
          </a:p>
          <a:p>
            <a:pPr marL="920750" marR="977265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Support Coordination Agencies, Provider  Agencies,</a:t>
            </a:r>
            <a:endParaRPr sz="2800">
              <a:latin typeface="Times New Roman"/>
              <a:cs typeface="Times New Roman"/>
            </a:endParaRPr>
          </a:p>
          <a:p>
            <a:pPr marL="920750" marR="5080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Regional Office </a:t>
            </a:r>
            <a:r>
              <a:rPr sz="2800" dirty="0">
                <a:latin typeface="Times New Roman"/>
                <a:cs typeface="Times New Roman"/>
              </a:rPr>
              <a:t>I &amp; E </a:t>
            </a:r>
            <a:r>
              <a:rPr sz="2800" spc="-5" dirty="0">
                <a:latin typeface="Times New Roman"/>
                <a:cs typeface="Times New Roman"/>
              </a:rPr>
              <a:t>Teams, and Planning List  Supervisors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300984" y="6759563"/>
            <a:ext cx="5750560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  <a:tabLst>
                <a:tab pos="5609590" algn="l"/>
              </a:tabLst>
            </a:pPr>
            <a:r>
              <a:rPr sz="1400" spc="-5" dirty="0">
                <a:latin typeface="Arial"/>
                <a:cs typeface="Arial"/>
              </a:rPr>
              <a:t>The Divis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 of Deve</a:t>
            </a:r>
            <a:r>
              <a:rPr sz="1400" spc="-1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opmental Disabil</a:t>
            </a: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ties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500" spc="-15" baseline="22222" dirty="0">
                <a:latin typeface="Arial"/>
                <a:cs typeface="Arial"/>
              </a:rPr>
              <a:t>19</a:t>
            </a:r>
            <a:endParaRPr sz="1500" baseline="22222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4593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Intensive Crisis Support</a:t>
            </a:r>
            <a:r>
              <a:rPr sz="4400" spc="10" dirty="0"/>
              <a:t> </a:t>
            </a:r>
            <a:r>
              <a:rPr sz="4400" spc="-5" dirty="0"/>
              <a:t>Services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914400" y="2209800"/>
            <a:ext cx="8201406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4102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What is the</a:t>
            </a:r>
            <a:r>
              <a:rPr sz="4400" spc="-30" dirty="0"/>
              <a:t> </a:t>
            </a:r>
            <a:r>
              <a:rPr sz="4400" spc="-5" dirty="0"/>
              <a:t>GCRS-DD?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993902" y="2308351"/>
            <a:ext cx="7670800" cy="275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5080" indent="-469900">
              <a:lnSpc>
                <a:spcPct val="100000"/>
              </a:lnSpc>
              <a:spcBef>
                <a:spcPts val="100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Provides time-limited home and community based  crisis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services.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50000"/>
              </a:buClr>
              <a:buFont typeface="Wingdings"/>
              <a:buChar char=""/>
            </a:pPr>
            <a:endParaRPr sz="4050">
              <a:latin typeface="Times New Roman"/>
              <a:cs typeface="Times New Roman"/>
            </a:endParaRPr>
          </a:p>
          <a:p>
            <a:pPr marL="482600" marR="138430" indent="-469900">
              <a:lnSpc>
                <a:spcPct val="100000"/>
              </a:lnSpc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Provides an alternative to institutional placement,  emergency room care, and/or law enforcement  involvement including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incarceration.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1538732"/>
            <a:ext cx="83312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17865" algn="l"/>
              </a:tabLst>
            </a:pPr>
            <a:r>
              <a:rPr sz="4400" u="heavy" spc="-380" dirty="0"/>
              <a:t> </a:t>
            </a:r>
            <a:r>
              <a:rPr sz="4400" u="heavy" spc="-5" dirty="0"/>
              <a:t>Intensive Crisis Support</a:t>
            </a:r>
            <a:r>
              <a:rPr sz="4400" u="heavy" spc="10" dirty="0"/>
              <a:t> </a:t>
            </a:r>
            <a:r>
              <a:rPr sz="4400" u="heavy" spc="-5" dirty="0"/>
              <a:t>Services	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993902" y="2456942"/>
            <a:ext cx="6844030" cy="353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Intensive In-Home and Out-of-Home  </a:t>
            </a:r>
            <a:r>
              <a:rPr sz="3600" spc="-10" dirty="0">
                <a:latin typeface="Times New Roman"/>
                <a:cs typeface="Times New Roman"/>
              </a:rPr>
              <a:t>Supports: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650000"/>
                </a:solidFill>
                <a:latin typeface="Wingdings"/>
                <a:cs typeface="Wingdings"/>
              </a:rPr>
              <a:t></a:t>
            </a:r>
            <a:r>
              <a:rPr sz="3200" spc="-5" dirty="0">
                <a:latin typeface="Times New Roman"/>
                <a:cs typeface="Times New Roman"/>
              </a:rPr>
              <a:t>Are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time-limited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650000"/>
                </a:solidFill>
                <a:latin typeface="Wingdings"/>
                <a:cs typeface="Wingdings"/>
              </a:rPr>
              <a:t></a:t>
            </a:r>
            <a:r>
              <a:rPr sz="3200" spc="-5" dirty="0">
                <a:latin typeface="Times New Roman"/>
                <a:cs typeface="Times New Roman"/>
              </a:rPr>
              <a:t>Not to exceed 7 calendar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days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Intensive Crisis Support</a:t>
            </a:r>
            <a:r>
              <a:rPr sz="4000" spc="-80" dirty="0"/>
              <a:t> </a:t>
            </a:r>
            <a:r>
              <a:rPr sz="4000" dirty="0"/>
              <a:t>Services  (Cont’d)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308351"/>
            <a:ext cx="796861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655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Intensive Crisis Supports are specialized services that  provide:</a:t>
            </a:r>
            <a:endParaRPr sz="2800">
              <a:latin typeface="Times New Roman"/>
              <a:cs typeface="Times New Roman"/>
            </a:endParaRPr>
          </a:p>
          <a:p>
            <a:pPr marL="12700" marR="5080" indent="-635">
              <a:lnSpc>
                <a:spcPct val="100000"/>
              </a:lnSpc>
              <a:spcBef>
                <a:spcPts val="675"/>
              </a:spcBef>
            </a:pPr>
            <a:r>
              <a:rPr sz="2000" spc="-5" dirty="0">
                <a:solidFill>
                  <a:srgbClr val="650000"/>
                </a:solidFill>
                <a:latin typeface="Wingdings"/>
                <a:cs typeface="Wingdings"/>
              </a:rPr>
              <a:t></a:t>
            </a:r>
            <a:r>
              <a:rPr sz="2800" spc="-5" dirty="0">
                <a:latin typeface="Times New Roman"/>
                <a:cs typeface="Times New Roman"/>
              </a:rPr>
              <a:t>Interventions to an individual due to need for supports  or for protection 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others,</a:t>
            </a:r>
            <a:endParaRPr sz="2800">
              <a:latin typeface="Times New Roman"/>
              <a:cs typeface="Times New Roman"/>
            </a:endParaRPr>
          </a:p>
          <a:p>
            <a:pPr marL="12700" marR="1238885" indent="-635">
              <a:lnSpc>
                <a:spcPct val="100000"/>
              </a:lnSpc>
              <a:spcBef>
                <a:spcPts val="2110"/>
              </a:spcBef>
            </a:pPr>
            <a:r>
              <a:rPr sz="2000" spc="-5" dirty="0">
                <a:solidFill>
                  <a:srgbClr val="650000"/>
                </a:solidFill>
                <a:latin typeface="Wingdings"/>
                <a:cs typeface="Wingdings"/>
              </a:rPr>
              <a:t></a:t>
            </a:r>
            <a:r>
              <a:rPr sz="2800" spc="-5" dirty="0">
                <a:latin typeface="Times New Roman"/>
                <a:cs typeface="Times New Roman"/>
              </a:rPr>
              <a:t>The recipient the opportunity to remain in the  community,</a:t>
            </a:r>
            <a:endParaRPr sz="2800">
              <a:latin typeface="Times New Roman"/>
              <a:cs typeface="Times New Roman"/>
            </a:endParaRPr>
          </a:p>
          <a:p>
            <a:pPr marL="12700" marR="645795" indent="-635">
              <a:lnSpc>
                <a:spcPct val="100000"/>
              </a:lnSpc>
              <a:spcBef>
                <a:spcPts val="2110"/>
              </a:spcBef>
            </a:pPr>
            <a:r>
              <a:rPr sz="2000" spc="-5" dirty="0">
                <a:solidFill>
                  <a:srgbClr val="650000"/>
                </a:solidFill>
                <a:latin typeface="Wingdings"/>
                <a:cs typeface="Wingdings"/>
              </a:rPr>
              <a:t></a:t>
            </a:r>
            <a:r>
              <a:rPr sz="2800" spc="-5" dirty="0">
                <a:latin typeface="Times New Roman"/>
                <a:cs typeface="Times New Roman"/>
              </a:rPr>
              <a:t>Enhanced opportunities for the family/provider to  meet the needs of 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individual.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112774"/>
            <a:ext cx="67424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650000"/>
                </a:solidFill>
              </a:rPr>
              <a:t>Criteria for Intensive</a:t>
            </a:r>
            <a:r>
              <a:rPr sz="4400" spc="0" dirty="0">
                <a:solidFill>
                  <a:srgbClr val="650000"/>
                </a:solidFill>
              </a:rPr>
              <a:t> </a:t>
            </a:r>
            <a:r>
              <a:rPr sz="4400" spc="-5" dirty="0">
                <a:solidFill>
                  <a:srgbClr val="650000"/>
                </a:solidFill>
              </a:rPr>
              <a:t>Services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540000" y="2436367"/>
            <a:ext cx="112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In-home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5938" y="243636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Out-Of-Home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7097" y="3276600"/>
            <a:ext cx="3167380" cy="2399030"/>
          </a:xfrm>
          <a:custGeom>
            <a:avLst/>
            <a:gdLst/>
            <a:ahLst/>
            <a:cxnLst/>
            <a:rect l="l" t="t" r="r" b="b"/>
            <a:pathLst>
              <a:path w="3167379" h="2399029">
                <a:moveTo>
                  <a:pt x="0" y="0"/>
                </a:moveTo>
                <a:lnTo>
                  <a:pt x="0" y="2398776"/>
                </a:lnTo>
                <a:lnTo>
                  <a:pt x="3166872" y="2398776"/>
                </a:lnTo>
                <a:lnTo>
                  <a:pt x="3166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8D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4935" y="3333750"/>
            <a:ext cx="3157855" cy="2390140"/>
          </a:xfrm>
          <a:custGeom>
            <a:avLst/>
            <a:gdLst/>
            <a:ahLst/>
            <a:cxnLst/>
            <a:rect l="l" t="t" r="r" b="b"/>
            <a:pathLst>
              <a:path w="3157854" h="2390140">
                <a:moveTo>
                  <a:pt x="3157728" y="2389631"/>
                </a:moveTo>
                <a:lnTo>
                  <a:pt x="3157728" y="0"/>
                </a:lnTo>
                <a:lnTo>
                  <a:pt x="0" y="1024127"/>
                </a:lnTo>
                <a:lnTo>
                  <a:pt x="0" y="2380487"/>
                </a:lnTo>
                <a:lnTo>
                  <a:pt x="3157728" y="2389631"/>
                </a:lnTo>
                <a:close/>
              </a:path>
            </a:pathLst>
          </a:custGeom>
          <a:solidFill>
            <a:srgbClr val="C6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3417570"/>
            <a:ext cx="3657600" cy="2481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2895600"/>
            <a:ext cx="3506317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7702" y="3106927"/>
            <a:ext cx="50419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Corbel"/>
                <a:cs typeface="Corbel"/>
              </a:rPr>
              <a:t>VS.</a:t>
            </a:r>
            <a:endParaRPr sz="2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382000" y="6163055"/>
            <a:ext cx="1219200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356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Intensive In-Home</a:t>
            </a:r>
            <a:r>
              <a:rPr sz="4400" spc="-10" dirty="0"/>
              <a:t> </a:t>
            </a:r>
            <a:r>
              <a:rPr sz="4400" spc="-5" dirty="0"/>
              <a:t>Supports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993902" y="2243877"/>
            <a:ext cx="7955915" cy="45993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620"/>
              </a:spcBef>
              <a:buClr>
                <a:srgbClr val="650000"/>
              </a:buClr>
              <a:buSzPct val="68181"/>
              <a:buAutoNum type="arabicPeriod"/>
              <a:tabLst>
                <a:tab pos="482600" algn="l"/>
                <a:tab pos="483234" algn="l"/>
              </a:tabLst>
            </a:pPr>
            <a:r>
              <a:rPr sz="2200" spc="-5" dirty="0">
                <a:latin typeface="Times New Roman"/>
                <a:cs typeface="Times New Roman"/>
              </a:rPr>
              <a:t>Mobile team unable to mitigate crisis in reasonable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time</a:t>
            </a:r>
            <a:endParaRPr sz="22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latin typeface="Times New Roman"/>
                <a:cs typeface="Times New Roman"/>
              </a:rPr>
              <a:t>OR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buClr>
                <a:srgbClr val="650000"/>
              </a:buClr>
              <a:buSzPct val="68181"/>
              <a:buAutoNum type="arabicPeriod" startAt="2"/>
              <a:tabLst>
                <a:tab pos="482600" algn="l"/>
                <a:tab pos="483234" algn="l"/>
              </a:tabLst>
            </a:pPr>
            <a:r>
              <a:rPr sz="2200" spc="-5" dirty="0">
                <a:latin typeface="Times New Roman"/>
                <a:cs typeface="Times New Roman"/>
              </a:rPr>
              <a:t>Crisis resolved but environment or individual’s lack of skills make  another crisis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imminent</a:t>
            </a:r>
            <a:endParaRPr sz="22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482600" marR="389890" indent="-469900">
              <a:lnSpc>
                <a:spcPct val="100000"/>
              </a:lnSpc>
              <a:buClr>
                <a:srgbClr val="650000"/>
              </a:buClr>
              <a:buSzPct val="68181"/>
              <a:buAutoNum type="arabicPeriod" startAt="3"/>
              <a:tabLst>
                <a:tab pos="482600" algn="l"/>
                <a:tab pos="483234" algn="l"/>
              </a:tabLst>
            </a:pPr>
            <a:r>
              <a:rPr sz="2200" spc="-5" dirty="0">
                <a:latin typeface="Times New Roman"/>
                <a:cs typeface="Times New Roman"/>
              </a:rPr>
              <a:t>Caregiver or provider staff not capable of providing </a:t>
            </a:r>
            <a:r>
              <a:rPr sz="2200" spc="-10" dirty="0">
                <a:latin typeface="Times New Roman"/>
                <a:cs typeface="Times New Roman"/>
              </a:rPr>
              <a:t>necessary  </a:t>
            </a:r>
            <a:r>
              <a:rPr sz="2200" dirty="0">
                <a:latin typeface="Times New Roman"/>
                <a:cs typeface="Times New Roman"/>
              </a:rPr>
              <a:t>intervention and </a:t>
            </a:r>
            <a:r>
              <a:rPr sz="2200" spc="-5" dirty="0">
                <a:latin typeface="Times New Roman"/>
                <a:cs typeface="Times New Roman"/>
              </a:rPr>
              <a:t>protection for </a:t>
            </a:r>
            <a:r>
              <a:rPr sz="2200" dirty="0">
                <a:latin typeface="Times New Roman"/>
                <a:cs typeface="Times New Roman"/>
              </a:rPr>
              <a:t>individual </a:t>
            </a:r>
            <a:r>
              <a:rPr sz="2200" spc="-5" dirty="0">
                <a:latin typeface="Times New Roman"/>
                <a:cs typeface="Times New Roman"/>
              </a:rPr>
              <a:t>or others </a:t>
            </a:r>
            <a:r>
              <a:rPr sz="2200" dirty="0">
                <a:latin typeface="Times New Roman"/>
                <a:cs typeface="Times New Roman"/>
              </a:rPr>
              <a:t>in the </a:t>
            </a:r>
            <a:r>
              <a:rPr sz="2200" spc="-5" dirty="0">
                <a:latin typeface="Times New Roman"/>
                <a:cs typeface="Times New Roman"/>
              </a:rPr>
              <a:t>home  </a:t>
            </a:r>
            <a:r>
              <a:rPr sz="2200" b="1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50000"/>
              </a:buClr>
              <a:buFont typeface="Times New Roman"/>
              <a:buAutoNum type="arabicPeriod" startAt="3"/>
            </a:pPr>
            <a:endParaRPr sz="2300">
              <a:latin typeface="Times New Roman"/>
              <a:cs typeface="Times New Roman"/>
            </a:endParaRPr>
          </a:p>
          <a:p>
            <a:pPr marL="482600" marR="639445" indent="-469900">
              <a:lnSpc>
                <a:spcPct val="100000"/>
              </a:lnSpc>
              <a:buClr>
                <a:srgbClr val="650000"/>
              </a:buClr>
              <a:buSzPct val="68181"/>
              <a:buAutoNum type="arabicPeriod" startAt="3"/>
              <a:tabLst>
                <a:tab pos="482600" algn="l"/>
                <a:tab pos="483234" algn="l"/>
              </a:tabLst>
            </a:pPr>
            <a:r>
              <a:rPr sz="2200" spc="-5" dirty="0">
                <a:latin typeface="Times New Roman"/>
                <a:cs typeface="Times New Roman"/>
              </a:rPr>
              <a:t>Intensive supports will allow individual </a:t>
            </a:r>
            <a:r>
              <a:rPr sz="2200" dirty="0">
                <a:latin typeface="Times New Roman"/>
                <a:cs typeface="Times New Roman"/>
              </a:rPr>
              <a:t>to avoid institutional  </a:t>
            </a:r>
            <a:r>
              <a:rPr sz="2200" spc="-5" dirty="0">
                <a:latin typeface="Times New Roman"/>
                <a:cs typeface="Times New Roman"/>
              </a:rPr>
              <a:t>placement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3812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Intensive Out-of-Home</a:t>
            </a:r>
            <a:r>
              <a:rPr sz="4400" spc="0" dirty="0"/>
              <a:t> </a:t>
            </a:r>
            <a:r>
              <a:rPr sz="4400" spc="-5" dirty="0"/>
              <a:t>Supports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2231678"/>
            <a:ext cx="8024495" cy="4368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700"/>
              </a:spcBef>
              <a:buClr>
                <a:srgbClr val="650000"/>
              </a:buClr>
              <a:buSzPct val="72000"/>
              <a:buAutoNum type="arabicPeriod"/>
              <a:tabLst>
                <a:tab pos="482600" algn="l"/>
                <a:tab pos="483234" algn="l"/>
              </a:tabLst>
            </a:pPr>
            <a:r>
              <a:rPr sz="2500" dirty="0">
                <a:latin typeface="Times New Roman"/>
                <a:cs typeface="Times New Roman"/>
              </a:rPr>
              <a:t>All of the Intensive in-home supports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criteria</a:t>
            </a:r>
            <a:endParaRPr sz="25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2500" b="1" spc="-10" dirty="0">
                <a:latin typeface="Times New Roman"/>
                <a:cs typeface="Times New Roman"/>
              </a:rPr>
              <a:t>AND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482600" marR="1288415" indent="-469900" algn="just">
              <a:lnSpc>
                <a:spcPct val="110000"/>
              </a:lnSpc>
              <a:buClr>
                <a:srgbClr val="650000"/>
              </a:buClr>
              <a:buSzPct val="72000"/>
              <a:buAutoNum type="arabicPeriod" startAt="2"/>
              <a:tabLst>
                <a:tab pos="483234" algn="l"/>
              </a:tabLst>
            </a:pPr>
            <a:r>
              <a:rPr sz="2500" dirty="0">
                <a:latin typeface="Times New Roman"/>
                <a:cs typeface="Times New Roman"/>
              </a:rPr>
              <a:t>The safety of others living in the home cannot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be  maintained through Intensive In-Home Supports  </a:t>
            </a:r>
            <a:r>
              <a:rPr sz="2500" b="1" spc="-5" dirty="0">
                <a:latin typeface="Times New Roman"/>
                <a:cs typeface="Times New Roman"/>
              </a:rPr>
              <a:t>OR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650000"/>
              </a:buClr>
              <a:buFont typeface="Times New Roman"/>
              <a:buAutoNum type="arabicPeriod" startAt="2"/>
            </a:pPr>
            <a:endParaRPr sz="365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buClr>
                <a:srgbClr val="650000"/>
              </a:buClr>
              <a:buSzPct val="72000"/>
              <a:buAutoNum type="arabicPeriod" startAt="2"/>
              <a:tabLst>
                <a:tab pos="482600" algn="l"/>
                <a:tab pos="483234" algn="l"/>
              </a:tabLst>
            </a:pPr>
            <a:r>
              <a:rPr sz="2500" dirty="0">
                <a:latin typeface="Times New Roman"/>
                <a:cs typeface="Times New Roman"/>
              </a:rPr>
              <a:t>Extensive environmental modifications are needed as a  result of the crisis and the individual cannot reside in home  during that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time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099" y="6292926"/>
            <a:ext cx="1873110" cy="606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9945" y="6867906"/>
            <a:ext cx="1344168" cy="447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590800" y="2286000"/>
            <a:ext cx="4495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9546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Intensive In-Home Support</a:t>
            </a:r>
            <a:r>
              <a:rPr sz="4400" spc="10" dirty="0"/>
              <a:t> </a:t>
            </a:r>
            <a:r>
              <a:rPr sz="4400" spc="-5" dirty="0"/>
              <a:t>Service</a:t>
            </a:r>
            <a:endParaRPr sz="4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3576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Intensive </a:t>
            </a:r>
            <a:r>
              <a:rPr sz="4400" u="heavy" spc="-5" dirty="0"/>
              <a:t>In-Home</a:t>
            </a:r>
            <a:r>
              <a:rPr sz="4400" spc="-10" dirty="0"/>
              <a:t> </a:t>
            </a:r>
            <a:r>
              <a:rPr sz="4400" spc="-5" dirty="0"/>
              <a:t>Supports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2204071"/>
            <a:ext cx="8060690" cy="44621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894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Services include but not limited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to:</a:t>
            </a:r>
            <a:endParaRPr sz="3200">
              <a:latin typeface="Times New Roman"/>
              <a:cs typeface="Times New Roman"/>
            </a:endParaRPr>
          </a:p>
          <a:p>
            <a:pPr marL="920750" marR="1283335" lvl="1" indent="-436880">
              <a:lnSpc>
                <a:spcPct val="100000"/>
              </a:lnSpc>
              <a:spcBef>
                <a:spcPts val="7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Implementation of behavior intervention  strategies, safety plans, or behavior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plans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Provision of one-to-one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support</a:t>
            </a:r>
            <a:endParaRPr sz="2800">
              <a:latin typeface="Times New Roman"/>
              <a:cs typeface="Times New Roman"/>
            </a:endParaRPr>
          </a:p>
          <a:p>
            <a:pPr marL="920750" marR="508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Modeling of interventions with family or provider  staff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Assistance with environmental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adaptations</a:t>
            </a:r>
            <a:endParaRPr sz="2800">
              <a:latin typeface="Times New Roman"/>
              <a:cs typeface="Times New Roman"/>
            </a:endParaRPr>
          </a:p>
          <a:p>
            <a:pPr marL="920750" marR="10160" lvl="1" indent="-436880">
              <a:lnSpc>
                <a:spcPct val="100000"/>
              </a:lnSpc>
              <a:spcBef>
                <a:spcPts val="66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Accompanying individual to appointments related  to crisis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response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3576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Intensive </a:t>
            </a:r>
            <a:r>
              <a:rPr sz="4400" u="heavy" spc="-5" dirty="0"/>
              <a:t>In-Home</a:t>
            </a:r>
            <a:r>
              <a:rPr sz="4400" u="heavy" dirty="0"/>
              <a:t> </a:t>
            </a:r>
            <a:r>
              <a:rPr sz="4400" spc="-5" dirty="0"/>
              <a:t>Supports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2204071"/>
            <a:ext cx="7545070" cy="21558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894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Staffing:</a:t>
            </a:r>
            <a:endParaRPr sz="32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7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Up to 24 hours per day, </a:t>
            </a:r>
            <a:r>
              <a:rPr sz="2800" dirty="0">
                <a:latin typeface="Times New Roman"/>
                <a:cs typeface="Times New Roman"/>
              </a:rPr>
              <a:t>7 </a:t>
            </a:r>
            <a:r>
              <a:rPr sz="2800" spc="-5" dirty="0">
                <a:latin typeface="Times New Roman"/>
                <a:cs typeface="Times New Roman"/>
              </a:rPr>
              <a:t>days per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week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A9A65"/>
              </a:buClr>
              <a:buFont typeface="Wingdings"/>
              <a:buChar char=""/>
            </a:pPr>
            <a:endParaRPr sz="41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Intensity should decrease over </a:t>
            </a:r>
            <a:r>
              <a:rPr sz="2800" dirty="0">
                <a:latin typeface="Times New Roman"/>
                <a:cs typeface="Times New Roman"/>
              </a:rPr>
              <a:t>7 </a:t>
            </a:r>
            <a:r>
              <a:rPr sz="2800" spc="-5" dirty="0">
                <a:latin typeface="Times New Roman"/>
                <a:cs typeface="Times New Roman"/>
              </a:rPr>
              <a:t>calendar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5715000"/>
            <a:ext cx="16002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1579" y="2409647"/>
            <a:ext cx="750912" cy="46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2183" y="2859163"/>
            <a:ext cx="825715" cy="41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5301" y="1416050"/>
            <a:ext cx="85686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Intensive Out-of-Home Support</a:t>
            </a:r>
            <a:r>
              <a:rPr sz="4200" spc="-60" dirty="0"/>
              <a:t> </a:t>
            </a:r>
            <a:r>
              <a:rPr sz="4200" spc="-10" dirty="0"/>
              <a:t>Service</a:t>
            </a:r>
            <a:endParaRPr sz="4200"/>
          </a:p>
        </p:txBody>
      </p:sp>
      <p:sp>
        <p:nvSpPr>
          <p:cNvPr id="6" name="object 6"/>
          <p:cNvSpPr/>
          <p:nvPr/>
        </p:nvSpPr>
        <p:spPr>
          <a:xfrm>
            <a:off x="1928622" y="2286000"/>
            <a:ext cx="5674360" cy="4297680"/>
          </a:xfrm>
          <a:custGeom>
            <a:avLst/>
            <a:gdLst/>
            <a:ahLst/>
            <a:cxnLst/>
            <a:rect l="l" t="t" r="r" b="b"/>
            <a:pathLst>
              <a:path w="5674359" h="4297680">
                <a:moveTo>
                  <a:pt x="0" y="0"/>
                </a:moveTo>
                <a:lnTo>
                  <a:pt x="0" y="4297680"/>
                </a:lnTo>
                <a:lnTo>
                  <a:pt x="5673852" y="4297680"/>
                </a:lnTo>
                <a:lnTo>
                  <a:pt x="5673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8D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6292" y="2388870"/>
            <a:ext cx="5657850" cy="4281805"/>
          </a:xfrm>
          <a:custGeom>
            <a:avLst/>
            <a:gdLst/>
            <a:ahLst/>
            <a:cxnLst/>
            <a:rect l="l" t="t" r="r" b="b"/>
            <a:pathLst>
              <a:path w="5657850" h="4281805">
                <a:moveTo>
                  <a:pt x="5657850" y="4281678"/>
                </a:moveTo>
                <a:lnTo>
                  <a:pt x="5657850" y="0"/>
                </a:lnTo>
                <a:lnTo>
                  <a:pt x="0" y="1834134"/>
                </a:lnTo>
                <a:lnTo>
                  <a:pt x="0" y="4264914"/>
                </a:lnTo>
                <a:lnTo>
                  <a:pt x="5657850" y="4281678"/>
                </a:lnTo>
                <a:close/>
              </a:path>
            </a:pathLst>
          </a:custGeom>
          <a:solidFill>
            <a:srgbClr val="C6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2539371"/>
            <a:ext cx="6553200" cy="4445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702" y="1463294"/>
            <a:ext cx="8170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Intensive Out-of-Home Support</a:t>
            </a:r>
            <a:r>
              <a:rPr sz="4000" spc="-90" dirty="0"/>
              <a:t> </a:t>
            </a:r>
            <a:r>
              <a:rPr sz="4000" dirty="0"/>
              <a:t>Service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305304"/>
            <a:ext cx="7969250" cy="4377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5080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solidFill>
                  <a:srgbClr val="9A0000"/>
                </a:solidFill>
                <a:latin typeface="Times New Roman"/>
                <a:cs typeface="Times New Roman"/>
              </a:rPr>
              <a:t>Individuals under the age of 18 years are  served in a Temporary &amp; Immediate Supports  Home</a:t>
            </a:r>
            <a:r>
              <a:rPr sz="3200" spc="-80" dirty="0">
                <a:solidFill>
                  <a:srgbClr val="9A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9A0000"/>
                </a:solidFill>
                <a:latin typeface="Times New Roman"/>
                <a:cs typeface="Times New Roman"/>
              </a:rPr>
              <a:t>(TIS)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76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Intensive Out-of-Home Supports are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to:</a:t>
            </a:r>
            <a:endParaRPr sz="3200">
              <a:latin typeface="Times New Roman"/>
              <a:cs typeface="Times New Roman"/>
            </a:endParaRPr>
          </a:p>
          <a:p>
            <a:pPr marL="920750" marR="1007110" lvl="1" indent="-436880">
              <a:lnSpc>
                <a:spcPct val="100000"/>
              </a:lnSpc>
              <a:spcBef>
                <a:spcPts val="660"/>
              </a:spcBef>
              <a:buClr>
                <a:srgbClr val="9A9A65"/>
              </a:buClr>
              <a:buSzPct val="74074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700" dirty="0">
                <a:latin typeface="Times New Roman"/>
                <a:cs typeface="Times New Roman"/>
              </a:rPr>
              <a:t>Stabilize the individual through nursing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 behavioral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supports,</a:t>
            </a:r>
            <a:endParaRPr sz="27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45"/>
              </a:spcBef>
              <a:buClr>
                <a:srgbClr val="9A9A65"/>
              </a:buClr>
              <a:buSzPct val="74074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700" spc="-5" dirty="0">
                <a:latin typeface="Times New Roman"/>
                <a:cs typeface="Times New Roman"/>
              </a:rPr>
              <a:t>On </a:t>
            </a:r>
            <a:r>
              <a:rPr sz="2700" dirty="0">
                <a:latin typeface="Times New Roman"/>
                <a:cs typeface="Times New Roman"/>
              </a:rPr>
              <a:t>a time-limited </a:t>
            </a:r>
            <a:r>
              <a:rPr sz="2700" spc="-5" dirty="0">
                <a:latin typeface="Times New Roman"/>
                <a:cs typeface="Times New Roman"/>
              </a:rPr>
              <a:t>basis </a:t>
            </a:r>
            <a:r>
              <a:rPr sz="2700" dirty="0">
                <a:latin typeface="Times New Roman"/>
                <a:cs typeface="Times New Roman"/>
              </a:rPr>
              <a:t>not to exceed 7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days,</a:t>
            </a:r>
            <a:endParaRPr sz="2700">
              <a:latin typeface="Times New Roman"/>
              <a:cs typeface="Times New Roman"/>
            </a:endParaRPr>
          </a:p>
          <a:p>
            <a:pPr marL="920750" marR="2094864" lvl="1" indent="-436880">
              <a:lnSpc>
                <a:spcPct val="100000"/>
              </a:lnSpc>
              <a:spcBef>
                <a:spcPts val="645"/>
              </a:spcBef>
              <a:buClr>
                <a:srgbClr val="9A9A65"/>
              </a:buClr>
              <a:buSzPct val="74074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700" dirty="0">
                <a:latin typeface="Times New Roman"/>
                <a:cs typeface="Times New Roman"/>
              </a:rPr>
              <a:t>Serve no more than four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individuals  simultaneously.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9076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How was the GCRS-DD</a:t>
            </a:r>
            <a:r>
              <a:rPr sz="4400" spc="0" dirty="0"/>
              <a:t> </a:t>
            </a:r>
            <a:r>
              <a:rPr sz="4400" spc="-5" dirty="0"/>
              <a:t>designed?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603502" y="2222550"/>
            <a:ext cx="6290945" cy="25895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7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Formed work group of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stakeholders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Divided into sub-groups for design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areas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Developed draft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Posted draft plan on web for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input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Revised draft plan based 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input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4600" y="4800600"/>
            <a:ext cx="44196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1600453"/>
            <a:ext cx="83312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17865" algn="l"/>
              </a:tabLst>
            </a:pPr>
            <a:r>
              <a:rPr sz="4000" u="heavy" spc="-275" dirty="0"/>
              <a:t> </a:t>
            </a:r>
            <a:r>
              <a:rPr sz="4000" u="heavy" dirty="0"/>
              <a:t>What is Expected </a:t>
            </a:r>
            <a:r>
              <a:rPr sz="4000" u="heavy" spc="-5" dirty="0"/>
              <a:t>of </a:t>
            </a:r>
            <a:r>
              <a:rPr sz="4000" u="heavy" dirty="0"/>
              <a:t>the</a:t>
            </a:r>
            <a:r>
              <a:rPr sz="4000" u="heavy" spc="-65" dirty="0"/>
              <a:t> </a:t>
            </a:r>
            <a:r>
              <a:rPr sz="4000" u="heavy" spc="-5" dirty="0"/>
              <a:t>Provider	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264917"/>
            <a:ext cx="7840345" cy="39681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22300" marR="321310" indent="-609600">
              <a:lnSpc>
                <a:spcPts val="3450"/>
              </a:lnSpc>
              <a:spcBef>
                <a:spcPts val="53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621665" algn="l"/>
                <a:tab pos="622300" algn="l"/>
              </a:tabLst>
            </a:pPr>
            <a:r>
              <a:rPr sz="3200" spc="-5" dirty="0">
                <a:latin typeface="Times New Roman"/>
                <a:cs typeface="Times New Roman"/>
              </a:rPr>
              <a:t>Utilize the system for unplanned events or  failed crisis/safety plans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ONLY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50000"/>
              </a:buClr>
              <a:buFont typeface="Wingdings"/>
              <a:buChar char=""/>
            </a:pPr>
            <a:endParaRPr sz="4300">
              <a:latin typeface="Times New Roman"/>
              <a:cs typeface="Times New Roman"/>
            </a:endParaRPr>
          </a:p>
          <a:p>
            <a:pPr marL="622300" marR="570865" indent="-609600">
              <a:lnSpc>
                <a:spcPts val="3450"/>
              </a:lnSpc>
              <a:buClr>
                <a:srgbClr val="650000"/>
              </a:buClr>
              <a:buSzPct val="68750"/>
              <a:buFont typeface="Wingdings"/>
              <a:buChar char=""/>
              <a:tabLst>
                <a:tab pos="621665" algn="l"/>
                <a:tab pos="622300" algn="l"/>
              </a:tabLst>
            </a:pPr>
            <a:r>
              <a:rPr sz="3200" spc="-5" dirty="0">
                <a:latin typeface="Times New Roman"/>
                <a:cs typeface="Times New Roman"/>
              </a:rPr>
              <a:t>Partner with the Mobile Crisis Team and  Intensive Support Services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Staff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50000"/>
              </a:buClr>
              <a:buFont typeface="Wingdings"/>
              <a:buChar char=""/>
            </a:pPr>
            <a:endParaRPr sz="4300">
              <a:latin typeface="Times New Roman"/>
              <a:cs typeface="Times New Roman"/>
            </a:endParaRPr>
          </a:p>
          <a:p>
            <a:pPr marL="622300" marR="5080" indent="-609600">
              <a:lnSpc>
                <a:spcPts val="3450"/>
              </a:lnSpc>
              <a:buClr>
                <a:srgbClr val="650000"/>
              </a:buClr>
              <a:buSzPct val="68750"/>
              <a:buFont typeface="Wingdings"/>
              <a:buChar char=""/>
              <a:tabLst>
                <a:tab pos="621665" algn="l"/>
                <a:tab pos="622300" algn="l"/>
              </a:tabLst>
            </a:pPr>
            <a:r>
              <a:rPr sz="3200" spc="-5" dirty="0">
                <a:latin typeface="Times New Roman"/>
                <a:cs typeface="Times New Roman"/>
              </a:rPr>
              <a:t>Implement recommendations made by crisis  system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staff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443" y="5798146"/>
            <a:ext cx="953400" cy="1511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DD Crisis </a:t>
            </a:r>
            <a:r>
              <a:rPr dirty="0"/>
              <a:t>Response </a:t>
            </a:r>
            <a:r>
              <a:rPr spc="-5" dirty="0"/>
              <a:t>System</a:t>
            </a:r>
            <a:r>
              <a:rPr spc="-25" dirty="0"/>
              <a:t> </a:t>
            </a:r>
            <a:r>
              <a:rPr dirty="0"/>
              <a:t>Quality  Review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902" y="2308351"/>
            <a:ext cx="8049259" cy="382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5080" indent="-469900">
              <a:lnSpc>
                <a:spcPct val="100000"/>
              </a:lnSpc>
              <a:spcBef>
                <a:spcPts val="100"/>
              </a:spcBef>
              <a:buClr>
                <a:srgbClr val="650000"/>
              </a:buClr>
              <a:buSzPct val="70833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400" spc="-5" dirty="0">
                <a:latin typeface="Times New Roman"/>
                <a:cs typeface="Times New Roman"/>
              </a:rPr>
              <a:t>GCRS-DD Providers </a:t>
            </a:r>
            <a:r>
              <a:rPr sz="2400" dirty="0">
                <a:latin typeface="Times New Roman"/>
                <a:cs typeface="Times New Roman"/>
              </a:rPr>
              <a:t>must comply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Operating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Clinical Standards and the Community Services Standards for  DD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Provider.</a:t>
            </a:r>
            <a:endParaRPr sz="2400">
              <a:latin typeface="Times New Roman"/>
              <a:cs typeface="Times New Roman"/>
            </a:endParaRPr>
          </a:p>
          <a:p>
            <a:pPr marL="482600" marR="197485" indent="-469900">
              <a:lnSpc>
                <a:spcPct val="100000"/>
              </a:lnSpc>
              <a:spcBef>
                <a:spcPts val="570"/>
              </a:spcBef>
              <a:buClr>
                <a:srgbClr val="650000"/>
              </a:buClr>
              <a:buSzPct val="70833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400" spc="-5" dirty="0">
                <a:latin typeface="Times New Roman"/>
                <a:cs typeface="Times New Roman"/>
              </a:rPr>
              <a:t>Prior to operating the GCRS and Intensive Out-of- Home  Crisis Support Homes, an on-site quality review of the </a:t>
            </a:r>
            <a:r>
              <a:rPr sz="2400" spc="-10" dirty="0">
                <a:latin typeface="Times New Roman"/>
                <a:cs typeface="Times New Roman"/>
              </a:rPr>
              <a:t>crisis  </a:t>
            </a:r>
            <a:r>
              <a:rPr sz="2400" spc="-5" dirty="0">
                <a:latin typeface="Times New Roman"/>
                <a:cs typeface="Times New Roman"/>
              </a:rPr>
              <a:t>support home is conducted by the DD Provider Compliance  Unit.</a:t>
            </a:r>
            <a:endParaRPr sz="2400">
              <a:latin typeface="Times New Roman"/>
              <a:cs typeface="Times New Roman"/>
            </a:endParaRPr>
          </a:p>
          <a:p>
            <a:pPr marL="482600" marR="818515" indent="-469900">
              <a:lnSpc>
                <a:spcPct val="100000"/>
              </a:lnSpc>
              <a:spcBef>
                <a:spcPts val="570"/>
              </a:spcBef>
              <a:buClr>
                <a:srgbClr val="650000"/>
              </a:buClr>
              <a:buSzPct val="70833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400" spc="-5" dirty="0">
                <a:latin typeface="Times New Roman"/>
                <a:cs typeface="Times New Roman"/>
              </a:rPr>
              <a:t>A Provisional Certificate of Compliance demonstrating  approval to provide the intensive out of home support  services is required to provide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services.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715772"/>
            <a:ext cx="63436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DD Crisis Response</a:t>
            </a:r>
            <a:r>
              <a:rPr sz="4400" spc="-10" dirty="0"/>
              <a:t> </a:t>
            </a:r>
            <a:r>
              <a:rPr sz="4400" spc="-5" dirty="0"/>
              <a:t>System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1386306"/>
            <a:ext cx="4791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420000"/>
                </a:solidFill>
                <a:latin typeface="Times New Roman"/>
                <a:cs typeface="Times New Roman"/>
              </a:rPr>
              <a:t>Quality Review</a:t>
            </a:r>
            <a:r>
              <a:rPr sz="4400" spc="-25" dirty="0">
                <a:solidFill>
                  <a:srgbClr val="420000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420000"/>
                </a:solidFill>
                <a:latin typeface="Times New Roman"/>
                <a:cs typeface="Times New Roman"/>
              </a:rPr>
              <a:t>cont.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902" y="2308351"/>
            <a:ext cx="7998459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marR="22225" indent="-469900">
              <a:lnSpc>
                <a:spcPct val="100000"/>
              </a:lnSpc>
              <a:spcBef>
                <a:spcPts val="100"/>
              </a:spcBef>
              <a:buClr>
                <a:srgbClr val="650000"/>
              </a:buClr>
              <a:buSzPct val="70833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400" spc="-5" dirty="0">
                <a:latin typeface="Times New Roman"/>
                <a:cs typeface="Times New Roman"/>
              </a:rPr>
              <a:t>Approximately six months after the initial review,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comprehensive review will be conducted to ensure adherence  to both the Operating and Clinical Standards and the  Community Services Standards for DD Provider </a:t>
            </a:r>
            <a:r>
              <a:rPr sz="2400" dirty="0">
                <a:latin typeface="Times New Roman"/>
                <a:cs typeface="Times New Roman"/>
              </a:rPr>
              <a:t>and the  </a:t>
            </a:r>
            <a:r>
              <a:rPr sz="2400" spc="-5" dirty="0">
                <a:latin typeface="Times New Roman"/>
                <a:cs typeface="Times New Roman"/>
              </a:rPr>
              <a:t>implementation of the program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requirements.</a:t>
            </a:r>
            <a:endParaRPr sz="240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spcBef>
                <a:spcPts val="570"/>
              </a:spcBef>
              <a:buClr>
                <a:srgbClr val="650000"/>
              </a:buClr>
              <a:buSzPct val="70833"/>
              <a:buFont typeface="Wingdings"/>
              <a:buChar char=""/>
              <a:tabLst>
                <a:tab pos="482600" algn="l"/>
                <a:tab pos="483234" algn="l"/>
                <a:tab pos="1818639" algn="l"/>
              </a:tabLst>
            </a:pPr>
            <a:r>
              <a:rPr sz="2400" spc="-5" dirty="0">
                <a:latin typeface="Times New Roman"/>
                <a:cs typeface="Times New Roman"/>
              </a:rPr>
              <a:t>A Certificate of Compliance up to two years will be given for  achieving	full compliance with the standards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requirements.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1600453"/>
            <a:ext cx="83312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17865" algn="l"/>
              </a:tabLst>
            </a:pPr>
            <a:r>
              <a:rPr sz="4000" u="heavy" spc="-275" dirty="0"/>
              <a:t> </a:t>
            </a:r>
            <a:r>
              <a:rPr sz="4000" u="heavy" dirty="0"/>
              <a:t>What is Expected </a:t>
            </a:r>
            <a:r>
              <a:rPr sz="4000" u="heavy" spc="-5" dirty="0"/>
              <a:t>of </a:t>
            </a:r>
            <a:r>
              <a:rPr sz="4000" u="heavy" dirty="0"/>
              <a:t>the</a:t>
            </a:r>
            <a:r>
              <a:rPr sz="4000" u="heavy" spc="-65" dirty="0"/>
              <a:t> </a:t>
            </a:r>
            <a:r>
              <a:rPr sz="4000" u="heavy" spc="-5" dirty="0"/>
              <a:t>Provider	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264917"/>
            <a:ext cx="7931784" cy="2059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22300" marR="5080" indent="-609600">
              <a:lnSpc>
                <a:spcPts val="3450"/>
              </a:lnSpc>
              <a:spcBef>
                <a:spcPts val="53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621665" algn="l"/>
                <a:tab pos="622300" algn="l"/>
              </a:tabLst>
            </a:pPr>
            <a:r>
              <a:rPr sz="3200" spc="-5" dirty="0">
                <a:latin typeface="Times New Roman"/>
                <a:cs typeface="Times New Roman"/>
              </a:rPr>
              <a:t>Make plans to avoid future use of the system  for the same situation and/or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individual</a:t>
            </a:r>
            <a:endParaRPr sz="3200">
              <a:latin typeface="Times New Roman"/>
              <a:cs typeface="Times New Roman"/>
            </a:endParaRPr>
          </a:p>
          <a:p>
            <a:pPr marL="1060450" marR="575310" lvl="1" indent="-609600">
              <a:lnSpc>
                <a:spcPts val="3030"/>
              </a:lnSpc>
              <a:spcBef>
                <a:spcPts val="266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1059815" algn="l"/>
                <a:tab pos="10604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goal is for you to be equipped to handle  individuals you serve on your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own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443" y="5798146"/>
            <a:ext cx="953400" cy="1511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836930"/>
            <a:ext cx="6019800" cy="124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Outcomes</a:t>
            </a:r>
            <a:endParaRPr sz="44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(June 1, 2011 – March 31,</a:t>
            </a:r>
            <a:r>
              <a:rPr spc="35" dirty="0"/>
              <a:t> </a:t>
            </a:r>
            <a:r>
              <a:rPr spc="-5" dirty="0"/>
              <a:t>2012)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4926" y="2981705"/>
            <a:ext cx="2489200" cy="2509520"/>
          </a:xfrm>
          <a:custGeom>
            <a:avLst/>
            <a:gdLst/>
            <a:ahLst/>
            <a:cxnLst/>
            <a:rect l="l" t="t" r="r" b="b"/>
            <a:pathLst>
              <a:path w="2489200" h="2509520">
                <a:moveTo>
                  <a:pt x="2488692" y="2146554"/>
                </a:moveTo>
                <a:lnTo>
                  <a:pt x="2488692" y="362711"/>
                </a:lnTo>
                <a:lnTo>
                  <a:pt x="0" y="0"/>
                </a:lnTo>
                <a:lnTo>
                  <a:pt x="39624" y="2509266"/>
                </a:lnTo>
                <a:lnTo>
                  <a:pt x="2488692" y="2146554"/>
                </a:lnTo>
                <a:close/>
              </a:path>
            </a:pathLst>
          </a:custGeom>
          <a:solidFill>
            <a:srgbClr val="B4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74748" y="3044189"/>
            <a:ext cx="2339340" cy="2332990"/>
          </a:xfrm>
          <a:custGeom>
            <a:avLst/>
            <a:gdLst/>
            <a:ahLst/>
            <a:cxnLst/>
            <a:rect l="l" t="t" r="r" b="b"/>
            <a:pathLst>
              <a:path w="2339340" h="2332990">
                <a:moveTo>
                  <a:pt x="2339340" y="2032253"/>
                </a:moveTo>
                <a:lnTo>
                  <a:pt x="2339340" y="342137"/>
                </a:lnTo>
                <a:lnTo>
                  <a:pt x="0" y="0"/>
                </a:lnTo>
                <a:lnTo>
                  <a:pt x="0" y="2332481"/>
                </a:lnTo>
                <a:lnTo>
                  <a:pt x="2339340" y="203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3817" y="3261359"/>
            <a:ext cx="2021205" cy="1793875"/>
          </a:xfrm>
          <a:custGeom>
            <a:avLst/>
            <a:gdLst/>
            <a:ahLst/>
            <a:cxnLst/>
            <a:rect l="l" t="t" r="r" b="b"/>
            <a:pathLst>
              <a:path w="2021204" h="1793875">
                <a:moveTo>
                  <a:pt x="2020824" y="1628393"/>
                </a:moveTo>
                <a:lnTo>
                  <a:pt x="2020824" y="217931"/>
                </a:lnTo>
                <a:lnTo>
                  <a:pt x="29718" y="0"/>
                </a:lnTo>
                <a:lnTo>
                  <a:pt x="19812" y="249174"/>
                </a:lnTo>
                <a:lnTo>
                  <a:pt x="0" y="1793748"/>
                </a:lnTo>
                <a:lnTo>
                  <a:pt x="2020824" y="1628393"/>
                </a:lnTo>
                <a:close/>
              </a:path>
            </a:pathLst>
          </a:custGeom>
          <a:solidFill>
            <a:srgbClr val="E8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3348" y="3303270"/>
            <a:ext cx="1931670" cy="1700530"/>
          </a:xfrm>
          <a:custGeom>
            <a:avLst/>
            <a:gdLst/>
            <a:ahLst/>
            <a:cxnLst/>
            <a:rect l="l" t="t" r="r" b="b"/>
            <a:pathLst>
              <a:path w="1931670" h="1700529">
                <a:moveTo>
                  <a:pt x="1931670" y="1544574"/>
                </a:moveTo>
                <a:lnTo>
                  <a:pt x="1931670" y="207263"/>
                </a:lnTo>
                <a:lnTo>
                  <a:pt x="19811" y="0"/>
                </a:lnTo>
                <a:lnTo>
                  <a:pt x="9905" y="207264"/>
                </a:lnTo>
                <a:lnTo>
                  <a:pt x="0" y="1700022"/>
                </a:lnTo>
                <a:lnTo>
                  <a:pt x="1931670" y="1544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3254" y="3499865"/>
            <a:ext cx="1931670" cy="207645"/>
          </a:xfrm>
          <a:custGeom>
            <a:avLst/>
            <a:gdLst/>
            <a:ahLst/>
            <a:cxnLst/>
            <a:rect l="l" t="t" r="r" b="b"/>
            <a:pathLst>
              <a:path w="1931670" h="207645">
                <a:moveTo>
                  <a:pt x="1931670" y="166116"/>
                </a:moveTo>
                <a:lnTo>
                  <a:pt x="0" y="0"/>
                </a:lnTo>
                <a:lnTo>
                  <a:pt x="0" y="41910"/>
                </a:lnTo>
                <a:lnTo>
                  <a:pt x="1921764" y="207264"/>
                </a:lnTo>
                <a:lnTo>
                  <a:pt x="1931670" y="166116"/>
                </a:lnTo>
                <a:close/>
              </a:path>
            </a:pathLst>
          </a:custGeom>
          <a:solidFill>
            <a:srgbClr val="E8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3348" y="3790188"/>
            <a:ext cx="1941830" cy="146050"/>
          </a:xfrm>
          <a:custGeom>
            <a:avLst/>
            <a:gdLst/>
            <a:ahLst/>
            <a:cxnLst/>
            <a:rect l="l" t="t" r="r" b="b"/>
            <a:pathLst>
              <a:path w="1941829" h="146050">
                <a:moveTo>
                  <a:pt x="1941576" y="145542"/>
                </a:moveTo>
                <a:lnTo>
                  <a:pt x="1941576" y="103632"/>
                </a:lnTo>
                <a:lnTo>
                  <a:pt x="0" y="0"/>
                </a:lnTo>
                <a:lnTo>
                  <a:pt x="0" y="41910"/>
                </a:lnTo>
                <a:lnTo>
                  <a:pt x="1941576" y="145542"/>
                </a:lnTo>
                <a:close/>
              </a:path>
            </a:pathLst>
          </a:custGeom>
          <a:solidFill>
            <a:srgbClr val="E8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3442" y="4091178"/>
            <a:ext cx="1951989" cy="72390"/>
          </a:xfrm>
          <a:custGeom>
            <a:avLst/>
            <a:gdLst/>
            <a:ahLst/>
            <a:cxnLst/>
            <a:rect l="l" t="t" r="r" b="b"/>
            <a:pathLst>
              <a:path w="1951989" h="72389">
                <a:moveTo>
                  <a:pt x="1951482" y="72389"/>
                </a:moveTo>
                <a:lnTo>
                  <a:pt x="1951482" y="31241"/>
                </a:lnTo>
                <a:lnTo>
                  <a:pt x="0" y="0"/>
                </a:lnTo>
                <a:lnTo>
                  <a:pt x="0" y="41148"/>
                </a:lnTo>
                <a:lnTo>
                  <a:pt x="1951482" y="72389"/>
                </a:lnTo>
                <a:close/>
              </a:path>
            </a:pathLst>
          </a:custGeom>
          <a:solidFill>
            <a:srgbClr val="E8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3535" y="4360926"/>
            <a:ext cx="1971675" cy="72390"/>
          </a:xfrm>
          <a:custGeom>
            <a:avLst/>
            <a:gdLst/>
            <a:ahLst/>
            <a:cxnLst/>
            <a:rect l="l" t="t" r="r" b="b"/>
            <a:pathLst>
              <a:path w="1971675" h="72389">
                <a:moveTo>
                  <a:pt x="1971294" y="41148"/>
                </a:moveTo>
                <a:lnTo>
                  <a:pt x="1971294" y="0"/>
                </a:lnTo>
                <a:lnTo>
                  <a:pt x="0" y="31242"/>
                </a:lnTo>
                <a:lnTo>
                  <a:pt x="0" y="72390"/>
                </a:lnTo>
                <a:lnTo>
                  <a:pt x="1971294" y="41148"/>
                </a:lnTo>
                <a:close/>
              </a:path>
            </a:pathLst>
          </a:custGeom>
          <a:solidFill>
            <a:srgbClr val="E8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3629" y="4588764"/>
            <a:ext cx="1981200" cy="146050"/>
          </a:xfrm>
          <a:custGeom>
            <a:avLst/>
            <a:gdLst/>
            <a:ahLst/>
            <a:cxnLst/>
            <a:rect l="l" t="t" r="r" b="b"/>
            <a:pathLst>
              <a:path w="1981200" h="146050">
                <a:moveTo>
                  <a:pt x="1981200" y="41909"/>
                </a:moveTo>
                <a:lnTo>
                  <a:pt x="1981200" y="0"/>
                </a:lnTo>
                <a:lnTo>
                  <a:pt x="0" y="103631"/>
                </a:lnTo>
                <a:lnTo>
                  <a:pt x="9906" y="145541"/>
                </a:lnTo>
                <a:lnTo>
                  <a:pt x="1981200" y="41909"/>
                </a:lnTo>
                <a:close/>
              </a:path>
            </a:pathLst>
          </a:custGeom>
          <a:solidFill>
            <a:srgbClr val="E8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2323" y="3012948"/>
            <a:ext cx="5256276" cy="3452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0659" y="2743200"/>
            <a:ext cx="179070" cy="197485"/>
          </a:xfrm>
          <a:custGeom>
            <a:avLst/>
            <a:gdLst/>
            <a:ahLst/>
            <a:cxnLst/>
            <a:rect l="l" t="t" r="r" b="b"/>
            <a:pathLst>
              <a:path w="179070" h="197485">
                <a:moveTo>
                  <a:pt x="179070" y="134873"/>
                </a:moveTo>
                <a:lnTo>
                  <a:pt x="179070" y="62483"/>
                </a:lnTo>
                <a:lnTo>
                  <a:pt x="159258" y="31241"/>
                </a:lnTo>
                <a:lnTo>
                  <a:pt x="118872" y="10667"/>
                </a:lnTo>
                <a:lnTo>
                  <a:pt x="89154" y="0"/>
                </a:lnTo>
                <a:lnTo>
                  <a:pt x="49530" y="10667"/>
                </a:lnTo>
                <a:lnTo>
                  <a:pt x="19812" y="31241"/>
                </a:lnTo>
                <a:lnTo>
                  <a:pt x="0" y="62483"/>
                </a:lnTo>
                <a:lnTo>
                  <a:pt x="0" y="134873"/>
                </a:lnTo>
                <a:lnTo>
                  <a:pt x="19812" y="166115"/>
                </a:lnTo>
                <a:lnTo>
                  <a:pt x="49530" y="186689"/>
                </a:lnTo>
                <a:lnTo>
                  <a:pt x="89154" y="197357"/>
                </a:lnTo>
                <a:lnTo>
                  <a:pt x="118872" y="186689"/>
                </a:lnTo>
                <a:lnTo>
                  <a:pt x="159258" y="166115"/>
                </a:lnTo>
                <a:lnTo>
                  <a:pt x="179070" y="134873"/>
                </a:lnTo>
                <a:close/>
              </a:path>
            </a:pathLst>
          </a:custGeom>
          <a:solidFill>
            <a:srgbClr val="8AB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8423" y="4889753"/>
            <a:ext cx="1075182" cy="995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0650" y="4008120"/>
            <a:ext cx="657225" cy="954405"/>
          </a:xfrm>
          <a:custGeom>
            <a:avLst/>
            <a:gdLst/>
            <a:ahLst/>
            <a:cxnLst/>
            <a:rect l="l" t="t" r="r" b="b"/>
            <a:pathLst>
              <a:path w="657225" h="954404">
                <a:moveTo>
                  <a:pt x="656844" y="663702"/>
                </a:moveTo>
                <a:lnTo>
                  <a:pt x="656844" y="518160"/>
                </a:lnTo>
                <a:lnTo>
                  <a:pt x="646938" y="445770"/>
                </a:lnTo>
                <a:lnTo>
                  <a:pt x="627126" y="362712"/>
                </a:lnTo>
                <a:lnTo>
                  <a:pt x="597408" y="300990"/>
                </a:lnTo>
                <a:lnTo>
                  <a:pt x="557784" y="207264"/>
                </a:lnTo>
                <a:lnTo>
                  <a:pt x="507492" y="134874"/>
                </a:lnTo>
                <a:lnTo>
                  <a:pt x="388620" y="31242"/>
                </a:lnTo>
                <a:lnTo>
                  <a:pt x="318516" y="10668"/>
                </a:lnTo>
                <a:lnTo>
                  <a:pt x="259080" y="0"/>
                </a:lnTo>
                <a:lnTo>
                  <a:pt x="188976" y="10668"/>
                </a:lnTo>
                <a:lnTo>
                  <a:pt x="139446" y="31242"/>
                </a:lnTo>
                <a:lnTo>
                  <a:pt x="89916" y="72390"/>
                </a:lnTo>
                <a:lnTo>
                  <a:pt x="49530" y="134874"/>
                </a:lnTo>
                <a:lnTo>
                  <a:pt x="19812" y="207264"/>
                </a:lnTo>
                <a:lnTo>
                  <a:pt x="9906" y="290322"/>
                </a:lnTo>
                <a:lnTo>
                  <a:pt x="0" y="384048"/>
                </a:lnTo>
                <a:lnTo>
                  <a:pt x="9906" y="487680"/>
                </a:lnTo>
                <a:lnTo>
                  <a:pt x="29718" y="580644"/>
                </a:lnTo>
                <a:lnTo>
                  <a:pt x="109728" y="767334"/>
                </a:lnTo>
                <a:lnTo>
                  <a:pt x="159258" y="839724"/>
                </a:lnTo>
                <a:lnTo>
                  <a:pt x="218694" y="902208"/>
                </a:lnTo>
                <a:lnTo>
                  <a:pt x="278892" y="954024"/>
                </a:lnTo>
                <a:lnTo>
                  <a:pt x="308610" y="922782"/>
                </a:lnTo>
                <a:lnTo>
                  <a:pt x="358140" y="891540"/>
                </a:lnTo>
                <a:lnTo>
                  <a:pt x="408432" y="861060"/>
                </a:lnTo>
                <a:lnTo>
                  <a:pt x="467868" y="850392"/>
                </a:lnTo>
                <a:lnTo>
                  <a:pt x="587502" y="850392"/>
                </a:lnTo>
                <a:lnTo>
                  <a:pt x="617220" y="861060"/>
                </a:lnTo>
                <a:lnTo>
                  <a:pt x="637032" y="798576"/>
                </a:lnTo>
                <a:lnTo>
                  <a:pt x="646938" y="736092"/>
                </a:lnTo>
                <a:lnTo>
                  <a:pt x="656844" y="663702"/>
                </a:lnTo>
                <a:close/>
              </a:path>
            </a:pathLst>
          </a:custGeom>
          <a:solidFill>
            <a:srgbClr val="FFC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0273" y="4028694"/>
            <a:ext cx="597535" cy="933450"/>
          </a:xfrm>
          <a:custGeom>
            <a:avLst/>
            <a:gdLst/>
            <a:ahLst/>
            <a:cxnLst/>
            <a:rect l="l" t="t" r="r" b="b"/>
            <a:pathLst>
              <a:path w="597535" h="933450">
                <a:moveTo>
                  <a:pt x="597408" y="611886"/>
                </a:moveTo>
                <a:lnTo>
                  <a:pt x="577596" y="487680"/>
                </a:lnTo>
                <a:lnTo>
                  <a:pt x="537972" y="352806"/>
                </a:lnTo>
                <a:lnTo>
                  <a:pt x="498348" y="259080"/>
                </a:lnTo>
                <a:lnTo>
                  <a:pt x="457962" y="176784"/>
                </a:lnTo>
                <a:lnTo>
                  <a:pt x="348996" y="62484"/>
                </a:lnTo>
                <a:lnTo>
                  <a:pt x="288798" y="21336"/>
                </a:lnTo>
                <a:lnTo>
                  <a:pt x="229362" y="10668"/>
                </a:lnTo>
                <a:lnTo>
                  <a:pt x="179070" y="0"/>
                </a:lnTo>
                <a:lnTo>
                  <a:pt x="119634" y="21336"/>
                </a:lnTo>
                <a:lnTo>
                  <a:pt x="80010" y="62484"/>
                </a:lnTo>
                <a:lnTo>
                  <a:pt x="40386" y="114300"/>
                </a:lnTo>
                <a:lnTo>
                  <a:pt x="19812" y="186690"/>
                </a:lnTo>
                <a:lnTo>
                  <a:pt x="0" y="269748"/>
                </a:lnTo>
                <a:lnTo>
                  <a:pt x="0" y="445770"/>
                </a:lnTo>
                <a:lnTo>
                  <a:pt x="19812" y="539496"/>
                </a:lnTo>
                <a:lnTo>
                  <a:pt x="50292" y="643128"/>
                </a:lnTo>
                <a:lnTo>
                  <a:pt x="89916" y="736092"/>
                </a:lnTo>
                <a:lnTo>
                  <a:pt x="139446" y="819150"/>
                </a:lnTo>
                <a:lnTo>
                  <a:pt x="189738" y="881634"/>
                </a:lnTo>
                <a:lnTo>
                  <a:pt x="249174" y="933450"/>
                </a:lnTo>
                <a:lnTo>
                  <a:pt x="328422" y="870966"/>
                </a:lnTo>
                <a:lnTo>
                  <a:pt x="388620" y="840486"/>
                </a:lnTo>
                <a:lnTo>
                  <a:pt x="448056" y="829818"/>
                </a:lnTo>
                <a:lnTo>
                  <a:pt x="567690" y="829818"/>
                </a:lnTo>
                <a:lnTo>
                  <a:pt x="587502" y="726186"/>
                </a:lnTo>
                <a:lnTo>
                  <a:pt x="597408" y="611886"/>
                </a:lnTo>
                <a:close/>
              </a:path>
            </a:pathLst>
          </a:custGeom>
          <a:solidFill>
            <a:srgbClr val="F2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0753" y="4091178"/>
            <a:ext cx="527685" cy="840105"/>
          </a:xfrm>
          <a:custGeom>
            <a:avLst/>
            <a:gdLst/>
            <a:ahLst/>
            <a:cxnLst/>
            <a:rect l="l" t="t" r="r" b="b"/>
            <a:pathLst>
              <a:path w="527685" h="840104">
                <a:moveTo>
                  <a:pt x="527304" y="684275"/>
                </a:moveTo>
                <a:lnTo>
                  <a:pt x="527304" y="580643"/>
                </a:lnTo>
                <a:lnTo>
                  <a:pt x="517398" y="466343"/>
                </a:lnTo>
                <a:lnTo>
                  <a:pt x="487680" y="342137"/>
                </a:lnTo>
                <a:lnTo>
                  <a:pt x="457200" y="259079"/>
                </a:lnTo>
                <a:lnTo>
                  <a:pt x="417576" y="176021"/>
                </a:lnTo>
                <a:lnTo>
                  <a:pt x="368046" y="114299"/>
                </a:lnTo>
                <a:lnTo>
                  <a:pt x="318516" y="62483"/>
                </a:lnTo>
                <a:lnTo>
                  <a:pt x="268224" y="31241"/>
                </a:lnTo>
                <a:lnTo>
                  <a:pt x="218694" y="0"/>
                </a:lnTo>
                <a:lnTo>
                  <a:pt x="169164" y="0"/>
                </a:lnTo>
                <a:lnTo>
                  <a:pt x="118872" y="10667"/>
                </a:lnTo>
                <a:lnTo>
                  <a:pt x="79248" y="31241"/>
                </a:lnTo>
                <a:lnTo>
                  <a:pt x="19812" y="134873"/>
                </a:lnTo>
                <a:lnTo>
                  <a:pt x="9906" y="196595"/>
                </a:lnTo>
                <a:lnTo>
                  <a:pt x="0" y="279653"/>
                </a:lnTo>
                <a:lnTo>
                  <a:pt x="0" y="362711"/>
                </a:lnTo>
                <a:lnTo>
                  <a:pt x="39624" y="528827"/>
                </a:lnTo>
                <a:lnTo>
                  <a:pt x="79248" y="632459"/>
                </a:lnTo>
                <a:lnTo>
                  <a:pt x="128778" y="725423"/>
                </a:lnTo>
                <a:lnTo>
                  <a:pt x="188976" y="787907"/>
                </a:lnTo>
                <a:lnTo>
                  <a:pt x="248412" y="839723"/>
                </a:lnTo>
                <a:lnTo>
                  <a:pt x="328422" y="798575"/>
                </a:lnTo>
                <a:lnTo>
                  <a:pt x="368046" y="778001"/>
                </a:lnTo>
                <a:lnTo>
                  <a:pt x="417576" y="767333"/>
                </a:lnTo>
                <a:lnTo>
                  <a:pt x="497586" y="767333"/>
                </a:lnTo>
                <a:lnTo>
                  <a:pt x="527304" y="684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0753" y="4091178"/>
            <a:ext cx="497840" cy="591820"/>
          </a:xfrm>
          <a:custGeom>
            <a:avLst/>
            <a:gdLst/>
            <a:ahLst/>
            <a:cxnLst/>
            <a:rect l="l" t="t" r="r" b="b"/>
            <a:pathLst>
              <a:path w="497839" h="591820">
                <a:moveTo>
                  <a:pt x="497585" y="362712"/>
                </a:moveTo>
                <a:lnTo>
                  <a:pt x="487679" y="342138"/>
                </a:lnTo>
                <a:lnTo>
                  <a:pt x="457199" y="259080"/>
                </a:lnTo>
                <a:lnTo>
                  <a:pt x="417575" y="176022"/>
                </a:lnTo>
                <a:lnTo>
                  <a:pt x="368045" y="114300"/>
                </a:lnTo>
                <a:lnTo>
                  <a:pt x="318515" y="62484"/>
                </a:lnTo>
                <a:lnTo>
                  <a:pt x="268223" y="31242"/>
                </a:lnTo>
                <a:lnTo>
                  <a:pt x="218693" y="0"/>
                </a:lnTo>
                <a:lnTo>
                  <a:pt x="169163" y="0"/>
                </a:lnTo>
                <a:lnTo>
                  <a:pt x="118871" y="10668"/>
                </a:lnTo>
                <a:lnTo>
                  <a:pt x="79247" y="31242"/>
                </a:lnTo>
                <a:lnTo>
                  <a:pt x="19811" y="134874"/>
                </a:lnTo>
                <a:lnTo>
                  <a:pt x="9905" y="196596"/>
                </a:lnTo>
                <a:lnTo>
                  <a:pt x="0" y="279654"/>
                </a:lnTo>
                <a:lnTo>
                  <a:pt x="0" y="362712"/>
                </a:lnTo>
                <a:lnTo>
                  <a:pt x="29717" y="487299"/>
                </a:lnTo>
                <a:lnTo>
                  <a:pt x="29717" y="269748"/>
                </a:lnTo>
                <a:lnTo>
                  <a:pt x="49529" y="207264"/>
                </a:lnTo>
                <a:lnTo>
                  <a:pt x="79247" y="144780"/>
                </a:lnTo>
                <a:lnTo>
                  <a:pt x="108965" y="103632"/>
                </a:lnTo>
                <a:lnTo>
                  <a:pt x="148589" y="83058"/>
                </a:lnTo>
                <a:lnTo>
                  <a:pt x="188975" y="72390"/>
                </a:lnTo>
                <a:lnTo>
                  <a:pt x="238505" y="72390"/>
                </a:lnTo>
                <a:lnTo>
                  <a:pt x="288035" y="92964"/>
                </a:lnTo>
                <a:lnTo>
                  <a:pt x="338327" y="124206"/>
                </a:lnTo>
                <a:lnTo>
                  <a:pt x="377951" y="166116"/>
                </a:lnTo>
                <a:lnTo>
                  <a:pt x="457199" y="290322"/>
                </a:lnTo>
                <a:lnTo>
                  <a:pt x="497585" y="362712"/>
                </a:lnTo>
                <a:close/>
              </a:path>
              <a:path w="497839" h="591820">
                <a:moveTo>
                  <a:pt x="59435" y="591312"/>
                </a:moveTo>
                <a:lnTo>
                  <a:pt x="39623" y="497586"/>
                </a:lnTo>
                <a:lnTo>
                  <a:pt x="29717" y="414528"/>
                </a:lnTo>
                <a:lnTo>
                  <a:pt x="29717" y="487299"/>
                </a:lnTo>
                <a:lnTo>
                  <a:pt x="39623" y="528828"/>
                </a:lnTo>
                <a:lnTo>
                  <a:pt x="59435" y="591312"/>
                </a:lnTo>
                <a:close/>
              </a:path>
            </a:pathLst>
          </a:custGeom>
          <a:solidFill>
            <a:srgbClr val="E7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99532" y="4847844"/>
            <a:ext cx="448309" cy="259079"/>
          </a:xfrm>
          <a:custGeom>
            <a:avLst/>
            <a:gdLst/>
            <a:ahLst/>
            <a:cxnLst/>
            <a:rect l="l" t="t" r="r" b="b"/>
            <a:pathLst>
              <a:path w="448310" h="259079">
                <a:moveTo>
                  <a:pt x="448056" y="21336"/>
                </a:moveTo>
                <a:lnTo>
                  <a:pt x="398526" y="10668"/>
                </a:lnTo>
                <a:lnTo>
                  <a:pt x="339090" y="0"/>
                </a:lnTo>
                <a:lnTo>
                  <a:pt x="268986" y="10668"/>
                </a:lnTo>
                <a:lnTo>
                  <a:pt x="189738" y="31242"/>
                </a:lnTo>
                <a:lnTo>
                  <a:pt x="159258" y="41910"/>
                </a:lnTo>
                <a:lnTo>
                  <a:pt x="119634" y="73152"/>
                </a:lnTo>
                <a:lnTo>
                  <a:pt x="80010" y="103632"/>
                </a:lnTo>
                <a:lnTo>
                  <a:pt x="50292" y="145542"/>
                </a:lnTo>
                <a:lnTo>
                  <a:pt x="19812" y="197358"/>
                </a:lnTo>
                <a:lnTo>
                  <a:pt x="0" y="259080"/>
                </a:lnTo>
                <a:lnTo>
                  <a:pt x="19812" y="217932"/>
                </a:lnTo>
                <a:lnTo>
                  <a:pt x="40386" y="176784"/>
                </a:lnTo>
                <a:lnTo>
                  <a:pt x="89916" y="134874"/>
                </a:lnTo>
                <a:lnTo>
                  <a:pt x="149352" y="93726"/>
                </a:lnTo>
                <a:lnTo>
                  <a:pt x="229362" y="51816"/>
                </a:lnTo>
                <a:lnTo>
                  <a:pt x="328422" y="31242"/>
                </a:lnTo>
                <a:lnTo>
                  <a:pt x="448056" y="21336"/>
                </a:lnTo>
                <a:close/>
              </a:path>
            </a:pathLst>
          </a:custGeom>
          <a:solidFill>
            <a:srgbClr val="F2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9353" y="5024628"/>
            <a:ext cx="189230" cy="217170"/>
          </a:xfrm>
          <a:custGeom>
            <a:avLst/>
            <a:gdLst/>
            <a:ahLst/>
            <a:cxnLst/>
            <a:rect l="l" t="t" r="r" b="b"/>
            <a:pathLst>
              <a:path w="189229" h="217170">
                <a:moveTo>
                  <a:pt x="188976" y="0"/>
                </a:moveTo>
                <a:lnTo>
                  <a:pt x="139446" y="92963"/>
                </a:lnTo>
                <a:lnTo>
                  <a:pt x="109728" y="134873"/>
                </a:lnTo>
                <a:lnTo>
                  <a:pt x="80010" y="165353"/>
                </a:lnTo>
                <a:lnTo>
                  <a:pt x="39624" y="196595"/>
                </a:lnTo>
                <a:lnTo>
                  <a:pt x="0" y="207263"/>
                </a:lnTo>
                <a:lnTo>
                  <a:pt x="29718" y="217169"/>
                </a:lnTo>
                <a:lnTo>
                  <a:pt x="89916" y="217169"/>
                </a:lnTo>
                <a:lnTo>
                  <a:pt x="119634" y="196595"/>
                </a:lnTo>
                <a:lnTo>
                  <a:pt x="149352" y="155447"/>
                </a:lnTo>
                <a:lnTo>
                  <a:pt x="179070" y="92963"/>
                </a:lnTo>
                <a:lnTo>
                  <a:pt x="188976" y="0"/>
                </a:lnTo>
                <a:close/>
              </a:path>
            </a:pathLst>
          </a:custGeom>
          <a:solidFill>
            <a:srgbClr val="F2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4254" y="4775453"/>
            <a:ext cx="239395" cy="146050"/>
          </a:xfrm>
          <a:custGeom>
            <a:avLst/>
            <a:gdLst/>
            <a:ahLst/>
            <a:cxnLst/>
            <a:rect l="l" t="t" r="r" b="b"/>
            <a:pathLst>
              <a:path w="239395" h="146050">
                <a:moveTo>
                  <a:pt x="239268" y="134873"/>
                </a:moveTo>
                <a:lnTo>
                  <a:pt x="198882" y="134873"/>
                </a:lnTo>
                <a:lnTo>
                  <a:pt x="129539" y="114300"/>
                </a:lnTo>
                <a:lnTo>
                  <a:pt x="89916" y="93726"/>
                </a:lnTo>
                <a:lnTo>
                  <a:pt x="59436" y="72390"/>
                </a:lnTo>
                <a:lnTo>
                  <a:pt x="19812" y="41148"/>
                </a:lnTo>
                <a:lnTo>
                  <a:pt x="0" y="0"/>
                </a:lnTo>
                <a:lnTo>
                  <a:pt x="0" y="62484"/>
                </a:lnTo>
                <a:lnTo>
                  <a:pt x="19812" y="93726"/>
                </a:lnTo>
                <a:lnTo>
                  <a:pt x="39624" y="114300"/>
                </a:lnTo>
                <a:lnTo>
                  <a:pt x="80010" y="145542"/>
                </a:lnTo>
                <a:lnTo>
                  <a:pt x="149352" y="145542"/>
                </a:lnTo>
                <a:lnTo>
                  <a:pt x="239268" y="134873"/>
                </a:lnTo>
                <a:close/>
              </a:path>
            </a:pathLst>
          </a:custGeom>
          <a:solidFill>
            <a:srgbClr val="F2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0565" y="4309109"/>
            <a:ext cx="348615" cy="477520"/>
          </a:xfrm>
          <a:custGeom>
            <a:avLst/>
            <a:gdLst/>
            <a:ahLst/>
            <a:cxnLst/>
            <a:rect l="l" t="t" r="r" b="b"/>
            <a:pathLst>
              <a:path w="348614" h="477520">
                <a:moveTo>
                  <a:pt x="348234" y="310895"/>
                </a:moveTo>
                <a:lnTo>
                  <a:pt x="348234" y="217169"/>
                </a:lnTo>
                <a:lnTo>
                  <a:pt x="328422" y="176021"/>
                </a:lnTo>
                <a:lnTo>
                  <a:pt x="308610" y="124205"/>
                </a:lnTo>
                <a:lnTo>
                  <a:pt x="288798" y="83057"/>
                </a:lnTo>
                <a:lnTo>
                  <a:pt x="258318" y="51815"/>
                </a:lnTo>
                <a:lnTo>
                  <a:pt x="228600" y="31241"/>
                </a:lnTo>
                <a:lnTo>
                  <a:pt x="198882" y="9905"/>
                </a:lnTo>
                <a:lnTo>
                  <a:pt x="159258" y="0"/>
                </a:lnTo>
                <a:lnTo>
                  <a:pt x="128778" y="0"/>
                </a:lnTo>
                <a:lnTo>
                  <a:pt x="99060" y="9905"/>
                </a:lnTo>
                <a:lnTo>
                  <a:pt x="59436" y="20573"/>
                </a:lnTo>
                <a:lnTo>
                  <a:pt x="19812" y="83057"/>
                </a:lnTo>
                <a:lnTo>
                  <a:pt x="0" y="165353"/>
                </a:lnTo>
                <a:lnTo>
                  <a:pt x="0" y="259079"/>
                </a:lnTo>
                <a:lnTo>
                  <a:pt x="19812" y="300227"/>
                </a:lnTo>
                <a:lnTo>
                  <a:pt x="39624" y="352043"/>
                </a:lnTo>
                <a:lnTo>
                  <a:pt x="59436" y="393953"/>
                </a:lnTo>
                <a:lnTo>
                  <a:pt x="89154" y="425195"/>
                </a:lnTo>
                <a:lnTo>
                  <a:pt x="149352" y="466343"/>
                </a:lnTo>
                <a:lnTo>
                  <a:pt x="188976" y="477011"/>
                </a:lnTo>
                <a:lnTo>
                  <a:pt x="218694" y="477011"/>
                </a:lnTo>
                <a:lnTo>
                  <a:pt x="258318" y="466343"/>
                </a:lnTo>
                <a:lnTo>
                  <a:pt x="288798" y="455675"/>
                </a:lnTo>
                <a:lnTo>
                  <a:pt x="308610" y="425195"/>
                </a:lnTo>
                <a:lnTo>
                  <a:pt x="328422" y="393953"/>
                </a:lnTo>
                <a:lnTo>
                  <a:pt x="348234" y="310895"/>
                </a:lnTo>
                <a:close/>
              </a:path>
            </a:pathLst>
          </a:custGeom>
          <a:solidFill>
            <a:srgbClr val="005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20284" y="4350258"/>
            <a:ext cx="288925" cy="394335"/>
          </a:xfrm>
          <a:custGeom>
            <a:avLst/>
            <a:gdLst/>
            <a:ahLst/>
            <a:cxnLst/>
            <a:rect l="l" t="t" r="r" b="b"/>
            <a:pathLst>
              <a:path w="288925" h="394335">
                <a:moveTo>
                  <a:pt x="288798" y="217932"/>
                </a:moveTo>
                <a:lnTo>
                  <a:pt x="268986" y="145542"/>
                </a:lnTo>
                <a:lnTo>
                  <a:pt x="238506" y="72390"/>
                </a:lnTo>
                <a:lnTo>
                  <a:pt x="188976" y="31242"/>
                </a:lnTo>
                <a:lnTo>
                  <a:pt x="139446" y="0"/>
                </a:lnTo>
                <a:lnTo>
                  <a:pt x="109728" y="0"/>
                </a:lnTo>
                <a:lnTo>
                  <a:pt x="59436" y="20574"/>
                </a:lnTo>
                <a:lnTo>
                  <a:pt x="19812" y="72390"/>
                </a:lnTo>
                <a:lnTo>
                  <a:pt x="0" y="176022"/>
                </a:lnTo>
                <a:lnTo>
                  <a:pt x="19812" y="249174"/>
                </a:lnTo>
                <a:lnTo>
                  <a:pt x="49530" y="321564"/>
                </a:lnTo>
                <a:lnTo>
                  <a:pt x="99060" y="362712"/>
                </a:lnTo>
                <a:lnTo>
                  <a:pt x="135997" y="387672"/>
                </a:lnTo>
                <a:lnTo>
                  <a:pt x="173572" y="394021"/>
                </a:lnTo>
                <a:lnTo>
                  <a:pt x="209216" y="384609"/>
                </a:lnTo>
                <a:lnTo>
                  <a:pt x="240363" y="362288"/>
                </a:lnTo>
                <a:lnTo>
                  <a:pt x="264443" y="329908"/>
                </a:lnTo>
                <a:lnTo>
                  <a:pt x="278892" y="290322"/>
                </a:lnTo>
                <a:lnTo>
                  <a:pt x="288798" y="217932"/>
                </a:lnTo>
                <a:close/>
              </a:path>
            </a:pathLst>
          </a:custGeom>
          <a:solidFill>
            <a:srgbClr val="4DA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0284" y="4433315"/>
            <a:ext cx="179070" cy="238760"/>
          </a:xfrm>
          <a:custGeom>
            <a:avLst/>
            <a:gdLst/>
            <a:ahLst/>
            <a:cxnLst/>
            <a:rect l="l" t="t" r="r" b="b"/>
            <a:pathLst>
              <a:path w="179070" h="238760">
                <a:moveTo>
                  <a:pt x="179069" y="176022"/>
                </a:moveTo>
                <a:lnTo>
                  <a:pt x="179069" y="134874"/>
                </a:lnTo>
                <a:lnTo>
                  <a:pt x="169163" y="83058"/>
                </a:lnTo>
                <a:lnTo>
                  <a:pt x="149351" y="41148"/>
                </a:lnTo>
                <a:lnTo>
                  <a:pt x="119633" y="20574"/>
                </a:lnTo>
                <a:lnTo>
                  <a:pt x="89153" y="0"/>
                </a:lnTo>
                <a:lnTo>
                  <a:pt x="49529" y="10668"/>
                </a:lnTo>
                <a:lnTo>
                  <a:pt x="19811" y="31242"/>
                </a:lnTo>
                <a:lnTo>
                  <a:pt x="0" y="62484"/>
                </a:lnTo>
                <a:lnTo>
                  <a:pt x="0" y="103632"/>
                </a:lnTo>
                <a:lnTo>
                  <a:pt x="9905" y="155448"/>
                </a:lnTo>
                <a:lnTo>
                  <a:pt x="29717" y="197358"/>
                </a:lnTo>
                <a:lnTo>
                  <a:pt x="59435" y="227838"/>
                </a:lnTo>
                <a:lnTo>
                  <a:pt x="89153" y="238506"/>
                </a:lnTo>
                <a:lnTo>
                  <a:pt x="129539" y="238506"/>
                </a:lnTo>
                <a:lnTo>
                  <a:pt x="159257" y="217932"/>
                </a:lnTo>
                <a:lnTo>
                  <a:pt x="179069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9626" y="4412741"/>
            <a:ext cx="70485" cy="93345"/>
          </a:xfrm>
          <a:custGeom>
            <a:avLst/>
            <a:gdLst/>
            <a:ahLst/>
            <a:cxnLst/>
            <a:rect l="l" t="t" r="r" b="b"/>
            <a:pathLst>
              <a:path w="70485" h="93345">
                <a:moveTo>
                  <a:pt x="70104" y="41147"/>
                </a:moveTo>
                <a:lnTo>
                  <a:pt x="50292" y="9905"/>
                </a:lnTo>
                <a:lnTo>
                  <a:pt x="40386" y="0"/>
                </a:lnTo>
                <a:lnTo>
                  <a:pt x="19811" y="0"/>
                </a:lnTo>
                <a:lnTo>
                  <a:pt x="9905" y="9905"/>
                </a:lnTo>
                <a:lnTo>
                  <a:pt x="0" y="20573"/>
                </a:lnTo>
                <a:lnTo>
                  <a:pt x="0" y="51815"/>
                </a:lnTo>
                <a:lnTo>
                  <a:pt x="19812" y="83057"/>
                </a:lnTo>
                <a:lnTo>
                  <a:pt x="29718" y="92963"/>
                </a:lnTo>
                <a:lnTo>
                  <a:pt x="40386" y="92963"/>
                </a:lnTo>
                <a:lnTo>
                  <a:pt x="60198" y="83057"/>
                </a:lnTo>
                <a:lnTo>
                  <a:pt x="60198" y="72389"/>
                </a:lnTo>
                <a:lnTo>
                  <a:pt x="70104" y="41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36208" y="4059935"/>
            <a:ext cx="368300" cy="549910"/>
          </a:xfrm>
          <a:custGeom>
            <a:avLst/>
            <a:gdLst/>
            <a:ahLst/>
            <a:cxnLst/>
            <a:rect l="l" t="t" r="r" b="b"/>
            <a:pathLst>
              <a:path w="368300" h="549910">
                <a:moveTo>
                  <a:pt x="368046" y="280416"/>
                </a:moveTo>
                <a:lnTo>
                  <a:pt x="358140" y="217932"/>
                </a:lnTo>
                <a:lnTo>
                  <a:pt x="348234" y="166116"/>
                </a:lnTo>
                <a:lnTo>
                  <a:pt x="338328" y="124206"/>
                </a:lnTo>
                <a:lnTo>
                  <a:pt x="308610" y="83058"/>
                </a:lnTo>
                <a:lnTo>
                  <a:pt x="288798" y="51816"/>
                </a:lnTo>
                <a:lnTo>
                  <a:pt x="248411" y="20574"/>
                </a:lnTo>
                <a:lnTo>
                  <a:pt x="218694" y="10668"/>
                </a:lnTo>
                <a:lnTo>
                  <a:pt x="179069" y="0"/>
                </a:lnTo>
                <a:lnTo>
                  <a:pt x="139445" y="10668"/>
                </a:lnTo>
                <a:lnTo>
                  <a:pt x="108965" y="20574"/>
                </a:lnTo>
                <a:lnTo>
                  <a:pt x="49529" y="83058"/>
                </a:lnTo>
                <a:lnTo>
                  <a:pt x="9905" y="166116"/>
                </a:lnTo>
                <a:lnTo>
                  <a:pt x="0" y="217932"/>
                </a:lnTo>
                <a:lnTo>
                  <a:pt x="0" y="332232"/>
                </a:lnTo>
                <a:lnTo>
                  <a:pt x="9906" y="384048"/>
                </a:lnTo>
                <a:lnTo>
                  <a:pt x="49530" y="466344"/>
                </a:lnTo>
                <a:lnTo>
                  <a:pt x="108966" y="528828"/>
                </a:lnTo>
                <a:lnTo>
                  <a:pt x="179070" y="549402"/>
                </a:lnTo>
                <a:lnTo>
                  <a:pt x="218694" y="539496"/>
                </a:lnTo>
                <a:lnTo>
                  <a:pt x="248411" y="528828"/>
                </a:lnTo>
                <a:lnTo>
                  <a:pt x="278892" y="497586"/>
                </a:lnTo>
                <a:lnTo>
                  <a:pt x="308610" y="466344"/>
                </a:lnTo>
                <a:lnTo>
                  <a:pt x="348234" y="384048"/>
                </a:lnTo>
                <a:lnTo>
                  <a:pt x="368046" y="280416"/>
                </a:lnTo>
                <a:close/>
              </a:path>
            </a:pathLst>
          </a:custGeom>
          <a:solidFill>
            <a:srgbClr val="005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56020" y="4101846"/>
            <a:ext cx="299085" cy="466725"/>
          </a:xfrm>
          <a:custGeom>
            <a:avLst/>
            <a:gdLst/>
            <a:ahLst/>
            <a:cxnLst/>
            <a:rect l="l" t="t" r="r" b="b"/>
            <a:pathLst>
              <a:path w="299084" h="466725">
                <a:moveTo>
                  <a:pt x="298704" y="279654"/>
                </a:moveTo>
                <a:lnTo>
                  <a:pt x="298704" y="185928"/>
                </a:lnTo>
                <a:lnTo>
                  <a:pt x="278892" y="103632"/>
                </a:lnTo>
                <a:lnTo>
                  <a:pt x="238506" y="41148"/>
                </a:lnTo>
                <a:lnTo>
                  <a:pt x="179069" y="9906"/>
                </a:lnTo>
                <a:lnTo>
                  <a:pt x="149351" y="0"/>
                </a:lnTo>
                <a:lnTo>
                  <a:pt x="119633" y="9906"/>
                </a:lnTo>
                <a:lnTo>
                  <a:pt x="89153" y="20574"/>
                </a:lnTo>
                <a:lnTo>
                  <a:pt x="59435" y="41148"/>
                </a:lnTo>
                <a:lnTo>
                  <a:pt x="19811" y="103632"/>
                </a:lnTo>
                <a:lnTo>
                  <a:pt x="0" y="185928"/>
                </a:lnTo>
                <a:lnTo>
                  <a:pt x="0" y="279654"/>
                </a:lnTo>
                <a:lnTo>
                  <a:pt x="19812" y="362712"/>
                </a:lnTo>
                <a:lnTo>
                  <a:pt x="39624" y="403860"/>
                </a:lnTo>
                <a:lnTo>
                  <a:pt x="89154" y="445770"/>
                </a:lnTo>
                <a:lnTo>
                  <a:pt x="119634" y="466344"/>
                </a:lnTo>
                <a:lnTo>
                  <a:pt x="179070" y="466344"/>
                </a:lnTo>
                <a:lnTo>
                  <a:pt x="208788" y="455676"/>
                </a:lnTo>
                <a:lnTo>
                  <a:pt x="238506" y="424434"/>
                </a:lnTo>
                <a:lnTo>
                  <a:pt x="259079" y="403860"/>
                </a:lnTo>
                <a:lnTo>
                  <a:pt x="278892" y="362712"/>
                </a:lnTo>
                <a:lnTo>
                  <a:pt x="288798" y="331470"/>
                </a:lnTo>
                <a:lnTo>
                  <a:pt x="298704" y="279654"/>
                </a:lnTo>
                <a:close/>
              </a:path>
            </a:pathLst>
          </a:custGeom>
          <a:solidFill>
            <a:srgbClr val="4DA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6114" y="4226052"/>
            <a:ext cx="199390" cy="269875"/>
          </a:xfrm>
          <a:custGeom>
            <a:avLst/>
            <a:gdLst/>
            <a:ahLst/>
            <a:cxnLst/>
            <a:rect l="l" t="t" r="r" b="b"/>
            <a:pathLst>
              <a:path w="199389" h="269875">
                <a:moveTo>
                  <a:pt x="198882" y="134874"/>
                </a:moveTo>
                <a:lnTo>
                  <a:pt x="188976" y="83058"/>
                </a:lnTo>
                <a:lnTo>
                  <a:pt x="169164" y="41148"/>
                </a:lnTo>
                <a:lnTo>
                  <a:pt x="139446" y="9906"/>
                </a:lnTo>
                <a:lnTo>
                  <a:pt x="99059" y="0"/>
                </a:lnTo>
                <a:lnTo>
                  <a:pt x="59435" y="9906"/>
                </a:lnTo>
                <a:lnTo>
                  <a:pt x="29717" y="41148"/>
                </a:lnTo>
                <a:lnTo>
                  <a:pt x="9905" y="83058"/>
                </a:lnTo>
                <a:lnTo>
                  <a:pt x="0" y="134874"/>
                </a:lnTo>
                <a:lnTo>
                  <a:pt x="9906" y="186690"/>
                </a:lnTo>
                <a:lnTo>
                  <a:pt x="29718" y="227838"/>
                </a:lnTo>
                <a:lnTo>
                  <a:pt x="59436" y="259080"/>
                </a:lnTo>
                <a:lnTo>
                  <a:pt x="99060" y="269748"/>
                </a:lnTo>
                <a:lnTo>
                  <a:pt x="139446" y="259080"/>
                </a:lnTo>
                <a:lnTo>
                  <a:pt x="169164" y="227838"/>
                </a:lnTo>
                <a:lnTo>
                  <a:pt x="188976" y="186690"/>
                </a:lnTo>
                <a:lnTo>
                  <a:pt x="198882" y="134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5747" y="4215384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69342" y="83057"/>
                </a:moveTo>
                <a:lnTo>
                  <a:pt x="69342" y="20573"/>
                </a:lnTo>
                <a:lnTo>
                  <a:pt x="49530" y="10667"/>
                </a:lnTo>
                <a:lnTo>
                  <a:pt x="39623" y="0"/>
                </a:lnTo>
                <a:lnTo>
                  <a:pt x="29717" y="0"/>
                </a:lnTo>
                <a:lnTo>
                  <a:pt x="9905" y="10667"/>
                </a:lnTo>
                <a:lnTo>
                  <a:pt x="0" y="31241"/>
                </a:lnTo>
                <a:lnTo>
                  <a:pt x="0" y="83057"/>
                </a:lnTo>
                <a:lnTo>
                  <a:pt x="9906" y="103631"/>
                </a:lnTo>
                <a:lnTo>
                  <a:pt x="39624" y="103631"/>
                </a:lnTo>
                <a:lnTo>
                  <a:pt x="59436" y="93725"/>
                </a:lnTo>
                <a:lnTo>
                  <a:pt x="69342" y="83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263650" y="4070096"/>
            <a:ext cx="7530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Calls to Georgia Crisis Response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System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49777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Data </a:t>
            </a:r>
            <a:r>
              <a:rPr sz="2400" dirty="0"/>
              <a:t>(June 1, 2011 – </a:t>
            </a:r>
            <a:r>
              <a:rPr sz="2400" spc="-5" dirty="0"/>
              <a:t>June </a:t>
            </a:r>
            <a:r>
              <a:rPr sz="2400" dirty="0"/>
              <a:t>30,</a:t>
            </a:r>
            <a:r>
              <a:rPr sz="2400" spc="-100" dirty="0"/>
              <a:t> </a:t>
            </a:r>
            <a:r>
              <a:rPr sz="2400" dirty="0"/>
              <a:t>2012)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03630" y="2152032"/>
            <a:ext cx="7345045" cy="39204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725"/>
              </a:spcBef>
              <a:buClr>
                <a:srgbClr val="650000"/>
              </a:buClr>
              <a:buSzPct val="6923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3076 calls to Georgia Crisis Access Line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(GCAL)</a:t>
            </a:r>
            <a:endParaRPr sz="26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57% were crisis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calls.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A9A65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920750" marR="819785" lvl="1" indent="-436880">
              <a:lnSpc>
                <a:spcPct val="100000"/>
              </a:lnSpc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74% of Crisis Calls had DD as Primary  Presentation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A9A65"/>
              </a:buClr>
              <a:buFont typeface="Wingdings"/>
              <a:buChar char=""/>
            </a:pPr>
            <a:endParaRPr sz="4100">
              <a:latin typeface="Times New Roman"/>
              <a:cs typeface="Times New Roman"/>
            </a:endParaRPr>
          </a:p>
          <a:p>
            <a:pPr marL="920750" marR="895985" lvl="1" indent="-436880">
              <a:lnSpc>
                <a:spcPct val="100000"/>
              </a:lnSpc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36% of Crisis Call had MH as Primary  Presentation.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1252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 Breakdown by</a:t>
            </a:r>
            <a:r>
              <a:rPr sz="4400" spc="-25" dirty="0"/>
              <a:t> </a:t>
            </a:r>
            <a:r>
              <a:rPr sz="4400" spc="-5" dirty="0"/>
              <a:t>Region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517648" y="2438399"/>
            <a:ext cx="5480303" cy="3425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1252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 Breakdown by</a:t>
            </a:r>
            <a:r>
              <a:rPr sz="4400" spc="-25" dirty="0"/>
              <a:t> </a:t>
            </a:r>
            <a:r>
              <a:rPr sz="4400" spc="-5" dirty="0"/>
              <a:t>Region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8048" y="2285999"/>
            <a:ext cx="6089903" cy="373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970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 Breakout by</a:t>
            </a:r>
            <a:r>
              <a:rPr sz="4400" spc="-20" dirty="0"/>
              <a:t> </a:t>
            </a:r>
            <a:r>
              <a:rPr sz="4400" spc="-5" dirty="0"/>
              <a:t>Supports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212848" y="2359152"/>
            <a:ext cx="5711952" cy="3584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9711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GCRS-DD Standards</a:t>
            </a:r>
            <a:r>
              <a:rPr sz="4400" spc="0" dirty="0"/>
              <a:t> </a:t>
            </a:r>
            <a:r>
              <a:rPr sz="4400" spc="-5" dirty="0"/>
              <a:t>Development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374902" y="4432350"/>
            <a:ext cx="5975985" cy="1564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7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Based on draft plan for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GCRS-DD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Built on clinical standards 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practice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675"/>
              </a:spcBef>
              <a:buClr>
                <a:srgbClr val="650000"/>
              </a:buClr>
              <a:buSzPct val="71428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2800" spc="-5" dirty="0">
                <a:latin typeface="Times New Roman"/>
                <a:cs typeface="Times New Roman"/>
              </a:rPr>
              <a:t>Formed for each component 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2286000"/>
            <a:ext cx="39624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2286000"/>
            <a:ext cx="29718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9709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 Breakout by</a:t>
            </a:r>
            <a:r>
              <a:rPr sz="4400" spc="-20" dirty="0"/>
              <a:t> </a:t>
            </a:r>
            <a:r>
              <a:rPr sz="4400" spc="-5" dirty="0"/>
              <a:t>Supports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60448" y="2286000"/>
            <a:ext cx="5797296" cy="3870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3651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Emergency Room</a:t>
            </a:r>
            <a:r>
              <a:rPr sz="4400" spc="-30" dirty="0"/>
              <a:t> </a:t>
            </a:r>
            <a:r>
              <a:rPr sz="4400" spc="-5" dirty="0"/>
              <a:t>Calls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603247" y="2285999"/>
            <a:ext cx="7083552" cy="388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3651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Emergency Room</a:t>
            </a:r>
            <a:r>
              <a:rPr sz="4400" spc="-30" dirty="0"/>
              <a:t> </a:t>
            </a:r>
            <a:r>
              <a:rPr sz="4400" spc="-5" dirty="0"/>
              <a:t>Calls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603247" y="2365247"/>
            <a:ext cx="6778752" cy="388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7531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Calls with DD</a:t>
            </a:r>
            <a:r>
              <a:rPr sz="4400" spc="-10" dirty="0"/>
              <a:t> </a:t>
            </a:r>
            <a:r>
              <a:rPr sz="4400" spc="-5" dirty="0"/>
              <a:t>Presenting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8048" y="2365248"/>
            <a:ext cx="6016752" cy="3651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7531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Calls with DD</a:t>
            </a:r>
            <a:r>
              <a:rPr sz="4400" spc="-10" dirty="0"/>
              <a:t> </a:t>
            </a:r>
            <a:r>
              <a:rPr sz="4400" spc="-5" dirty="0"/>
              <a:t>Presenting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676400" y="2340863"/>
            <a:ext cx="6400800" cy="3371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8477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Calls with MH</a:t>
            </a:r>
            <a:r>
              <a:rPr sz="4400" spc="-10" dirty="0"/>
              <a:t> </a:t>
            </a:r>
            <a:r>
              <a:rPr sz="4400" spc="-5" dirty="0"/>
              <a:t>Presenting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8048" y="2437638"/>
            <a:ext cx="5864352" cy="329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8477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Calls with MH</a:t>
            </a:r>
            <a:r>
              <a:rPr sz="4400" spc="-10" dirty="0"/>
              <a:t> </a:t>
            </a:r>
            <a:r>
              <a:rPr sz="4400" spc="-5" dirty="0"/>
              <a:t>Presenting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60448" y="2414016"/>
            <a:ext cx="5864352" cy="3224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26200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Crisis</a:t>
            </a:r>
            <a:r>
              <a:rPr sz="4400" spc="-55" dirty="0"/>
              <a:t> </a:t>
            </a:r>
            <a:r>
              <a:rPr sz="4400" spc="-5" dirty="0"/>
              <a:t>Calls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65580" y="2205743"/>
            <a:ext cx="7327900" cy="409130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48945" indent="-436245">
              <a:lnSpc>
                <a:spcPct val="100000"/>
              </a:lnSpc>
              <a:spcBef>
                <a:spcPts val="88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448945" algn="l"/>
                <a:tab pos="449580" algn="l"/>
              </a:tabLst>
            </a:pPr>
            <a:r>
              <a:rPr sz="3200" spc="-5" dirty="0">
                <a:latin typeface="Times New Roman"/>
                <a:cs typeface="Times New Roman"/>
              </a:rPr>
              <a:t>1711 Crisis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Calls</a:t>
            </a:r>
            <a:endParaRPr sz="3200">
              <a:latin typeface="Times New Roman"/>
              <a:cs typeface="Times New Roman"/>
            </a:endParaRPr>
          </a:p>
          <a:p>
            <a:pPr marL="918210" lvl="1" indent="-467359">
              <a:lnSpc>
                <a:spcPct val="100000"/>
              </a:lnSpc>
              <a:spcBef>
                <a:spcPts val="705"/>
              </a:spcBef>
              <a:buClr>
                <a:srgbClr val="650000"/>
              </a:buClr>
              <a:buSzPct val="65517"/>
              <a:buFont typeface="Wingdings"/>
              <a:buChar char=""/>
              <a:tabLst>
                <a:tab pos="918210" algn="l"/>
                <a:tab pos="918844" algn="l"/>
              </a:tabLst>
            </a:pPr>
            <a:r>
              <a:rPr sz="2900" spc="-5" dirty="0">
                <a:latin typeface="Times New Roman"/>
                <a:cs typeface="Times New Roman"/>
              </a:rPr>
              <a:t>74% with DD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Presenting</a:t>
            </a:r>
            <a:endParaRPr sz="2900">
              <a:latin typeface="Times New Roman"/>
              <a:cs typeface="Times New Roman"/>
            </a:endParaRPr>
          </a:p>
          <a:p>
            <a:pPr marL="918210" lvl="1" indent="-467359">
              <a:lnSpc>
                <a:spcPct val="100000"/>
              </a:lnSpc>
              <a:spcBef>
                <a:spcPts val="695"/>
              </a:spcBef>
              <a:buClr>
                <a:srgbClr val="650000"/>
              </a:buClr>
              <a:buSzPct val="65517"/>
              <a:buFont typeface="Wingdings"/>
              <a:buChar char=""/>
              <a:tabLst>
                <a:tab pos="918210" algn="l"/>
                <a:tab pos="918844" algn="l"/>
              </a:tabLst>
            </a:pPr>
            <a:r>
              <a:rPr sz="2900" spc="-5" dirty="0">
                <a:latin typeface="Times New Roman"/>
                <a:cs typeface="Times New Roman"/>
              </a:rPr>
              <a:t>35% with MH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Presenting</a:t>
            </a:r>
            <a:endParaRPr sz="2900">
              <a:latin typeface="Times New Roman"/>
              <a:cs typeface="Times New Roman"/>
            </a:endParaRPr>
          </a:p>
          <a:p>
            <a:pPr marL="918210" lvl="1" indent="-467359">
              <a:lnSpc>
                <a:spcPct val="100000"/>
              </a:lnSpc>
              <a:spcBef>
                <a:spcPts val="695"/>
              </a:spcBef>
              <a:buClr>
                <a:srgbClr val="650000"/>
              </a:buClr>
              <a:buSzPct val="65517"/>
              <a:buFont typeface="Wingdings"/>
              <a:buChar char=""/>
              <a:tabLst>
                <a:tab pos="918210" algn="l"/>
                <a:tab pos="918844" algn="l"/>
              </a:tabLst>
            </a:pPr>
            <a:r>
              <a:rPr sz="2900" spc="-5" dirty="0">
                <a:latin typeface="Times New Roman"/>
                <a:cs typeface="Times New Roman"/>
              </a:rPr>
              <a:t>27% were under 18 years of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age</a:t>
            </a:r>
            <a:endParaRPr sz="2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650000"/>
              </a:buClr>
              <a:buFont typeface="Wingdings"/>
              <a:buChar char=""/>
            </a:pPr>
            <a:endParaRPr sz="2900">
              <a:latin typeface="Times New Roman"/>
              <a:cs typeface="Times New Roman"/>
            </a:endParaRPr>
          </a:p>
          <a:p>
            <a:pPr marL="448945" indent="-436245">
              <a:lnSpc>
                <a:spcPct val="100000"/>
              </a:lnSpc>
              <a:buClr>
                <a:srgbClr val="9A9A65"/>
              </a:buClr>
              <a:buSzPct val="75000"/>
              <a:buFont typeface="Wingdings"/>
              <a:buChar char=""/>
              <a:tabLst>
                <a:tab pos="448945" algn="l"/>
                <a:tab pos="449580" algn="l"/>
              </a:tabLst>
            </a:pPr>
            <a:r>
              <a:rPr sz="3200" spc="-5" dirty="0">
                <a:latin typeface="Times New Roman"/>
                <a:cs typeface="Times New Roman"/>
              </a:rPr>
              <a:t>815 (48%)Mobile Crisis Team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Dispatches</a:t>
            </a:r>
            <a:endParaRPr sz="3200">
              <a:latin typeface="Times New Roman"/>
              <a:cs typeface="Times New Roman"/>
            </a:endParaRPr>
          </a:p>
          <a:p>
            <a:pPr marL="918210" marR="154940" lvl="1" indent="-467359">
              <a:lnSpc>
                <a:spcPct val="100000"/>
              </a:lnSpc>
              <a:spcBef>
                <a:spcPts val="700"/>
              </a:spcBef>
              <a:buClr>
                <a:srgbClr val="650000"/>
              </a:buClr>
              <a:buSzPct val="65517"/>
              <a:buFont typeface="Wingdings"/>
              <a:buChar char=""/>
              <a:tabLst>
                <a:tab pos="918210" algn="l"/>
                <a:tab pos="918844" algn="l"/>
              </a:tabLst>
            </a:pPr>
            <a:r>
              <a:rPr sz="2900" spc="-5" dirty="0">
                <a:latin typeface="Times New Roman"/>
                <a:cs typeface="Times New Roman"/>
              </a:rPr>
              <a:t>25% of Dispatches were under 18 years of  age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034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Results of MCT</a:t>
            </a:r>
            <a:r>
              <a:rPr sz="4400" spc="-10" dirty="0"/>
              <a:t> </a:t>
            </a:r>
            <a:r>
              <a:rPr sz="4400" spc="-5" dirty="0"/>
              <a:t>Dispatch*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2204071"/>
            <a:ext cx="7916545" cy="34366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894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Of the 815 MCT Dispatches</a:t>
            </a:r>
            <a:endParaRPr sz="3200">
              <a:latin typeface="Times New Roman"/>
              <a:cs typeface="Times New Roman"/>
            </a:endParaRPr>
          </a:p>
          <a:p>
            <a:pPr marL="920750" marR="5080" lvl="1" indent="-436880">
              <a:lnSpc>
                <a:spcPct val="100000"/>
              </a:lnSpc>
              <a:spcBef>
                <a:spcPts val="7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575 dispatches resulted in crisis being eliminated  either at the time 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crisis</a:t>
            </a:r>
            <a:endParaRPr sz="2800">
              <a:latin typeface="Times New Roman"/>
              <a:cs typeface="Times New Roman"/>
            </a:endParaRPr>
          </a:p>
          <a:p>
            <a:pPr marL="920750" marR="206375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135 resulted in the need for additional In-Home  </a:t>
            </a:r>
            <a:r>
              <a:rPr sz="2800" dirty="0">
                <a:latin typeface="Times New Roman"/>
                <a:cs typeface="Times New Roman"/>
              </a:rPr>
              <a:t>Supports</a:t>
            </a:r>
            <a:endParaRPr sz="2800">
              <a:latin typeface="Times New Roman"/>
              <a:cs typeface="Times New Roman"/>
            </a:endParaRPr>
          </a:p>
          <a:p>
            <a:pPr marL="920750" marR="503555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105 resulted in individuals being relocate to 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Crisis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Home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0730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Crisis Calls by</a:t>
            </a:r>
            <a:r>
              <a:rPr sz="4400" spc="-15" dirty="0"/>
              <a:t> </a:t>
            </a:r>
            <a:r>
              <a:rPr sz="4400" spc="-5" dirty="0"/>
              <a:t>Region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55648" y="2431542"/>
            <a:ext cx="6016752" cy="3279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8000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What </a:t>
            </a:r>
            <a:r>
              <a:rPr sz="4000" spc="-5" dirty="0"/>
              <a:t>Should </a:t>
            </a:r>
            <a:r>
              <a:rPr sz="4000" dirty="0"/>
              <a:t>I Expect </a:t>
            </a:r>
            <a:r>
              <a:rPr sz="4000" spc="-5" dirty="0"/>
              <a:t>from</a:t>
            </a:r>
            <a:r>
              <a:rPr sz="4000" spc="-60" dirty="0"/>
              <a:t> </a:t>
            </a:r>
            <a:r>
              <a:rPr sz="4000" spc="-5" dirty="0"/>
              <a:t>GCRS-DD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93902" y="2204071"/>
            <a:ext cx="6437630" cy="476821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894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Georgia Crisis Access Line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(GCAL)</a:t>
            </a:r>
            <a:endParaRPr sz="32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7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Initial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Assessment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Telephonic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Resolution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Mobile Crisis Team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Dispatch</a:t>
            </a:r>
            <a:endParaRPr sz="2800">
              <a:latin typeface="Times New Roman"/>
              <a:cs typeface="Times New Roman"/>
            </a:endParaRPr>
          </a:p>
          <a:p>
            <a:pPr marL="482600" indent="-469900">
              <a:lnSpc>
                <a:spcPct val="100000"/>
              </a:lnSpc>
              <a:spcBef>
                <a:spcPts val="73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Mobile Crisis Team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Support</a:t>
            </a:r>
            <a:endParaRPr sz="32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7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Arrival Time of 1.5 hours 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less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Assessment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On-site Resolution if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possible</a:t>
            </a:r>
            <a:endParaRPr sz="2800">
              <a:latin typeface="Times New Roman"/>
              <a:cs typeface="Times New Roman"/>
            </a:endParaRPr>
          </a:p>
          <a:p>
            <a:pPr marL="2306955">
              <a:lnSpc>
                <a:spcPct val="100000"/>
              </a:lnSpc>
              <a:spcBef>
                <a:spcPts val="2180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0730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Crisis Calls by</a:t>
            </a:r>
            <a:r>
              <a:rPr sz="4400" spc="-15" dirty="0"/>
              <a:t> </a:t>
            </a:r>
            <a:r>
              <a:rPr sz="4400" spc="-5" dirty="0"/>
              <a:t>Region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603247" y="2225039"/>
            <a:ext cx="6394703" cy="363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1022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Telephonic</a:t>
            </a:r>
            <a:r>
              <a:rPr sz="4400" spc="-20" dirty="0"/>
              <a:t> </a:t>
            </a:r>
            <a:r>
              <a:rPr sz="4400" spc="-5" dirty="0"/>
              <a:t>Resolution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65580" y="3353815"/>
            <a:ext cx="68694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marR="5080" indent="-4368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899 (52%) </a:t>
            </a:r>
            <a:r>
              <a:rPr sz="3600" spc="-5" dirty="0">
                <a:latin typeface="Times New Roman"/>
                <a:cs typeface="Times New Roman"/>
              </a:rPr>
              <a:t>Crisis </a:t>
            </a:r>
            <a:r>
              <a:rPr sz="3600" dirty="0">
                <a:latin typeface="Times New Roman"/>
                <a:cs typeface="Times New Roman"/>
              </a:rPr>
              <a:t>Calls were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resolved  telephonically.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51022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Telephonic</a:t>
            </a:r>
            <a:r>
              <a:rPr sz="4400" spc="-20" dirty="0"/>
              <a:t> </a:t>
            </a:r>
            <a:r>
              <a:rPr sz="4400" spc="-5" dirty="0"/>
              <a:t>Resolution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8048" y="2359152"/>
            <a:ext cx="6089903" cy="3736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623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Mobile Crisis Team</a:t>
            </a:r>
            <a:r>
              <a:rPr sz="4400" dirty="0"/>
              <a:t> </a:t>
            </a:r>
            <a:r>
              <a:rPr sz="4400" spc="-5" dirty="0"/>
              <a:t>Dispatch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8048" y="2365248"/>
            <a:ext cx="5785103" cy="3499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623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Mobile Crisis Team</a:t>
            </a:r>
            <a:r>
              <a:rPr sz="4400" dirty="0"/>
              <a:t> </a:t>
            </a:r>
            <a:r>
              <a:rPr sz="4400" spc="-5" dirty="0"/>
              <a:t>Dispatch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60448" y="2249423"/>
            <a:ext cx="6016752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623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Mobile Crisis Team</a:t>
            </a:r>
            <a:r>
              <a:rPr sz="4400" dirty="0"/>
              <a:t> </a:t>
            </a:r>
            <a:r>
              <a:rPr sz="4400" spc="-5" dirty="0"/>
              <a:t>Dispatch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8048" y="2407920"/>
            <a:ext cx="6473952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623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Mobile Crisis Team</a:t>
            </a:r>
            <a:r>
              <a:rPr sz="4400" dirty="0"/>
              <a:t> </a:t>
            </a:r>
            <a:r>
              <a:rPr sz="4400" spc="-5" dirty="0"/>
              <a:t>Dispatch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81200" y="2438400"/>
            <a:ext cx="6096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623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Mobile Crisis Team</a:t>
            </a:r>
            <a:r>
              <a:rPr sz="4400" dirty="0"/>
              <a:t> </a:t>
            </a:r>
            <a:r>
              <a:rPr sz="4400" spc="-5" dirty="0"/>
              <a:t>Dispatch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060448" y="2444495"/>
            <a:ext cx="5864352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6623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Mobile Crisis Team</a:t>
            </a:r>
            <a:r>
              <a:rPr sz="4400" dirty="0"/>
              <a:t> </a:t>
            </a:r>
            <a:r>
              <a:rPr sz="4400" spc="-5" dirty="0"/>
              <a:t>Dispatch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55648" y="2261615"/>
            <a:ext cx="6321552" cy="398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96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Crisis Calls Under 18 Years of</a:t>
            </a:r>
            <a:r>
              <a:rPr sz="4400" spc="25" dirty="0"/>
              <a:t> </a:t>
            </a:r>
            <a:r>
              <a:rPr sz="4400" spc="-5" dirty="0"/>
              <a:t>Age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901951" y="2212848"/>
            <a:ext cx="6327647" cy="4108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8000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What </a:t>
            </a:r>
            <a:r>
              <a:rPr sz="4000" spc="-5" dirty="0"/>
              <a:t>Should </a:t>
            </a:r>
            <a:r>
              <a:rPr sz="4000" dirty="0"/>
              <a:t>I Expect </a:t>
            </a:r>
            <a:r>
              <a:rPr sz="4000" spc="-5" dirty="0"/>
              <a:t>from</a:t>
            </a:r>
            <a:r>
              <a:rPr sz="4000" spc="-60" dirty="0"/>
              <a:t> </a:t>
            </a:r>
            <a:r>
              <a:rPr sz="4000" spc="-5" dirty="0"/>
              <a:t>GCRS-DD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93902" y="2204071"/>
            <a:ext cx="7758430" cy="41065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894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Intensive In-home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Supports</a:t>
            </a:r>
            <a:endParaRPr sz="3200">
              <a:latin typeface="Times New Roman"/>
              <a:cs typeface="Times New Roman"/>
            </a:endParaRPr>
          </a:p>
          <a:p>
            <a:pPr marL="920750" marR="5080" lvl="1" indent="-436880">
              <a:lnSpc>
                <a:spcPct val="100000"/>
              </a:lnSpc>
              <a:spcBef>
                <a:spcPts val="7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Team works with Family or Provider to provide  time limited supports in individual’s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home</a:t>
            </a:r>
            <a:endParaRPr sz="2800">
              <a:latin typeface="Times New Roman"/>
              <a:cs typeface="Times New Roman"/>
            </a:endParaRPr>
          </a:p>
          <a:p>
            <a:pPr marL="920750" lvl="1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  <a:tab pos="3891915" algn="l"/>
              </a:tabLst>
            </a:pPr>
            <a:r>
              <a:rPr sz="2800" spc="-5" dirty="0">
                <a:latin typeface="Times New Roman"/>
                <a:cs typeface="Times New Roman"/>
              </a:rPr>
              <a:t>Discharge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Planning	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Training</a:t>
            </a:r>
            <a:endParaRPr sz="2800">
              <a:latin typeface="Times New Roman"/>
              <a:cs typeface="Times New Roman"/>
            </a:endParaRPr>
          </a:p>
          <a:p>
            <a:pPr marL="483870">
              <a:lnSpc>
                <a:spcPct val="100000"/>
              </a:lnSpc>
              <a:spcBef>
                <a:spcPts val="735"/>
              </a:spcBef>
              <a:tabLst>
                <a:tab pos="920750" algn="l"/>
              </a:tabLst>
            </a:pPr>
            <a:r>
              <a:rPr sz="2200" dirty="0">
                <a:solidFill>
                  <a:srgbClr val="650000"/>
                </a:solidFill>
                <a:latin typeface="Wingdings"/>
                <a:cs typeface="Wingdings"/>
              </a:rPr>
              <a:t></a:t>
            </a:r>
            <a:r>
              <a:rPr sz="2200" dirty="0">
                <a:solidFill>
                  <a:srgbClr val="6500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Intensive Out of Home Supports</a:t>
            </a:r>
            <a:endParaRPr sz="3200">
              <a:latin typeface="Times New Roman"/>
              <a:cs typeface="Times New Roman"/>
            </a:endParaRPr>
          </a:p>
          <a:p>
            <a:pPr marL="920750" marR="45720" indent="-436880">
              <a:lnSpc>
                <a:spcPct val="100000"/>
              </a:lnSpc>
              <a:spcBef>
                <a:spcPts val="69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  <a:tab pos="3191510" algn="l"/>
              </a:tabLst>
            </a:pPr>
            <a:r>
              <a:rPr sz="2800" spc="-5" dirty="0">
                <a:latin typeface="Times New Roman"/>
                <a:cs typeface="Times New Roman"/>
              </a:rPr>
              <a:t>Transportation	of Individual to 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Crisis  Home</a:t>
            </a:r>
            <a:endParaRPr sz="2800">
              <a:latin typeface="Times New Roman"/>
              <a:cs typeface="Times New Roman"/>
            </a:endParaRPr>
          </a:p>
          <a:p>
            <a:pPr marL="920750" indent="-436880">
              <a:lnSpc>
                <a:spcPct val="100000"/>
              </a:lnSpc>
              <a:spcBef>
                <a:spcPts val="67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Partnership with Crisis Home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Staff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5580" y="6370573"/>
            <a:ext cx="5153025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945" indent="-436245">
              <a:lnSpc>
                <a:spcPts val="3105"/>
              </a:lnSpc>
              <a:spcBef>
                <a:spcPts val="100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448945" algn="l"/>
                <a:tab pos="44958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Discharge Planning </a:t>
            </a:r>
            <a:r>
              <a:rPr sz="2800" dirty="0">
                <a:latin typeface="Times New Roman"/>
                <a:cs typeface="Times New Roman"/>
              </a:rPr>
              <a:t>/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Training</a:t>
            </a:r>
            <a:endParaRPr sz="2800">
              <a:latin typeface="Times New Roman"/>
              <a:cs typeface="Times New Roman"/>
            </a:endParaRPr>
          </a:p>
          <a:p>
            <a:pPr marL="1835150">
              <a:lnSpc>
                <a:spcPts val="1425"/>
              </a:lnSpc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96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Crisis Calls Under 18 Years of</a:t>
            </a:r>
            <a:r>
              <a:rPr sz="4400" spc="25" dirty="0"/>
              <a:t> </a:t>
            </a:r>
            <a:r>
              <a:rPr sz="4400" spc="-5" dirty="0"/>
              <a:t>Age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828800" y="2157984"/>
            <a:ext cx="6400800" cy="393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0383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MCT Dispatch Under 18</a:t>
            </a:r>
            <a:r>
              <a:rPr sz="4400" spc="-20" dirty="0"/>
              <a:t> </a:t>
            </a:r>
            <a:r>
              <a:rPr sz="4400" spc="-5" dirty="0"/>
              <a:t>Years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603247" y="2212847"/>
            <a:ext cx="6931152" cy="403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70383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MCT Dispatch Under 18</a:t>
            </a:r>
            <a:r>
              <a:rPr sz="4400" spc="-20" dirty="0"/>
              <a:t> </a:t>
            </a:r>
            <a:r>
              <a:rPr sz="4400" spc="-5" dirty="0"/>
              <a:t>Years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676400" y="2212848"/>
            <a:ext cx="6778752" cy="3956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39801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Lesson’s</a:t>
            </a:r>
            <a:r>
              <a:rPr sz="4400" spc="-50" dirty="0"/>
              <a:t> </a:t>
            </a:r>
            <a:r>
              <a:rPr sz="4400" spc="-10" dirty="0"/>
              <a:t>Learned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2889757"/>
            <a:ext cx="7562850" cy="314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242570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  <a:tab pos="6791959" algn="l"/>
              </a:tabLst>
            </a:pPr>
            <a:r>
              <a:rPr sz="3200" spc="-5" dirty="0">
                <a:latin typeface="Times New Roman"/>
                <a:cs typeface="Times New Roman"/>
              </a:rPr>
              <a:t>Majority of calls are from individuals	not  currently receiving supports or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services.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50000"/>
              </a:buClr>
              <a:buFont typeface="Wingdings"/>
              <a:buChar char=""/>
            </a:pPr>
            <a:endParaRPr sz="465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Majority of Individuals can be supported in  their homes without the need for  hospitalization.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39801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Lesson’s</a:t>
            </a:r>
            <a:r>
              <a:rPr sz="4400" spc="-50" dirty="0"/>
              <a:t> </a:t>
            </a:r>
            <a:r>
              <a:rPr sz="4400" spc="-10" dirty="0"/>
              <a:t>Learned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93902" y="2889757"/>
            <a:ext cx="7773670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847725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Dually Diagnosed Individuals present a  challenge for the System.</a:t>
            </a:r>
            <a:endParaRPr sz="3200">
              <a:latin typeface="Times New Roman"/>
              <a:cs typeface="Times New Roman"/>
            </a:endParaRPr>
          </a:p>
          <a:p>
            <a:pPr marL="920750" marR="5080" lvl="1" indent="-436880">
              <a:lnSpc>
                <a:spcPct val="100000"/>
              </a:lnSpc>
              <a:spcBef>
                <a:spcPts val="695"/>
              </a:spcBef>
              <a:buClr>
                <a:srgbClr val="9A9A65"/>
              </a:buClr>
              <a:buSzPct val="75000"/>
              <a:buFont typeface="Wingdings"/>
              <a:buChar char=""/>
              <a:tabLst>
                <a:tab pos="920750" algn="l"/>
                <a:tab pos="921385" algn="l"/>
              </a:tabLst>
            </a:pPr>
            <a:r>
              <a:rPr sz="2800" spc="-5" dirty="0">
                <a:latin typeface="Times New Roman"/>
                <a:cs typeface="Times New Roman"/>
              </a:rPr>
              <a:t>Department is taking steps to increase the  collaboration and partnerships between MH and  DD.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386332"/>
            <a:ext cx="12998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Links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993902" y="2305304"/>
            <a:ext cx="7237095" cy="265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1311275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Georgia Crisis Response System: </a:t>
            </a:r>
            <a:r>
              <a:rPr sz="3200" u="heavy" spc="-5" dirty="0">
                <a:solidFill>
                  <a:srgbClr val="9A6533"/>
                </a:solid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9A6533"/>
                </a:solidFill>
                <a:latin typeface="Times New Roman"/>
                <a:cs typeface="Times New Roman"/>
                <a:hlinkClick r:id="rId2"/>
              </a:rPr>
              <a:t>www.ddcrisis.org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50000"/>
              </a:buClr>
              <a:buFont typeface="Wingdings"/>
              <a:buChar char=""/>
            </a:pPr>
            <a:endParaRPr sz="465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Georgia Crisis and Access Line (GCAL):  1-800-715-4225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70648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097783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8128" y="6734809"/>
            <a:ext cx="1657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66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1773427"/>
            <a:ext cx="833120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3175" algn="l"/>
                <a:tab pos="8317865" algn="l"/>
              </a:tabLst>
            </a:pPr>
            <a:r>
              <a:rPr sz="2800" u="heavy" dirty="0"/>
              <a:t> 	</a:t>
            </a:r>
            <a:r>
              <a:rPr sz="2800" u="heavy" spc="-5" dirty="0"/>
              <a:t>Georgia Crisis Response System</a:t>
            </a:r>
            <a:r>
              <a:rPr sz="2800" u="heavy" spc="-60" dirty="0"/>
              <a:t> </a:t>
            </a:r>
            <a:r>
              <a:rPr sz="2800" u="heavy" spc="-5" dirty="0"/>
              <a:t>for	</a:t>
            </a:r>
            <a:endParaRPr sz="2800"/>
          </a:p>
          <a:p>
            <a:pPr marL="2543175" marR="1201420">
              <a:lnSpc>
                <a:spcPct val="100000"/>
              </a:lnSpc>
            </a:pPr>
            <a:r>
              <a:rPr sz="2800" spc="-5" dirty="0"/>
              <a:t>Individuals with Developmental  Disabilities</a:t>
            </a:r>
            <a:r>
              <a:rPr sz="2800" spc="-80" dirty="0"/>
              <a:t> </a:t>
            </a:r>
            <a:r>
              <a:rPr sz="2800" spc="-5" dirty="0"/>
              <a:t>(GCRS-DD)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939546" y="1456944"/>
            <a:ext cx="2456688" cy="396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502" y="5209285"/>
            <a:ext cx="1882775" cy="66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Department of Behavioral  Health &amp; Developmental  Disabilities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6529" y="4078478"/>
            <a:ext cx="19837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Questions?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0" y="22098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2209800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>
                <a:moveTo>
                  <a:pt x="0" y="0"/>
                </a:moveTo>
                <a:lnTo>
                  <a:pt x="647700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Who is eligible for</a:t>
            </a:r>
            <a:r>
              <a:rPr sz="4000" spc="-85" dirty="0"/>
              <a:t> </a:t>
            </a:r>
            <a:r>
              <a:rPr sz="4000" dirty="0"/>
              <a:t>GCRS-DD  Services?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993902" y="2216607"/>
            <a:ext cx="7731759" cy="406907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3200" spc="-5" dirty="0">
                <a:latin typeface="Times New Roman"/>
                <a:cs typeface="Times New Roman"/>
              </a:rPr>
              <a:t>An individual five years or older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with:</a:t>
            </a:r>
            <a:endParaRPr sz="3200">
              <a:latin typeface="Times New Roman"/>
              <a:cs typeface="Times New Roman"/>
            </a:endParaRPr>
          </a:p>
          <a:p>
            <a:pPr marL="482600" marR="5080" indent="-469900">
              <a:lnSpc>
                <a:spcPts val="3450"/>
              </a:lnSpc>
              <a:spcBef>
                <a:spcPts val="81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documented evidence of an  intellectual/developmental disability prior to  age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18</a:t>
            </a:r>
            <a:endParaRPr sz="3200">
              <a:latin typeface="Times New Roman"/>
              <a:cs typeface="Times New Roman"/>
            </a:endParaRPr>
          </a:p>
          <a:p>
            <a:pPr marL="482600" marR="386080" indent="-469900">
              <a:lnSpc>
                <a:spcPts val="3450"/>
              </a:lnSpc>
              <a:spcBef>
                <a:spcPts val="193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related developmental disability diagnosis  prior to age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22</a:t>
            </a:r>
            <a:endParaRPr sz="3200">
              <a:latin typeface="Times New Roman"/>
              <a:cs typeface="Times New Roman"/>
            </a:endParaRPr>
          </a:p>
          <a:p>
            <a:pPr marL="482600" marR="760095" indent="-469900">
              <a:lnSpc>
                <a:spcPts val="3450"/>
              </a:lnSpc>
              <a:spcBef>
                <a:spcPts val="76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screening indicative of a developmental  disability for other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individuals.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1400" y="990600"/>
            <a:ext cx="1562100" cy="1230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902" y="1448053"/>
            <a:ext cx="722375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When is the </a:t>
            </a:r>
            <a:r>
              <a:rPr sz="4000" spc="-5" dirty="0"/>
              <a:t>GCRS-DD </a:t>
            </a:r>
            <a:r>
              <a:rPr sz="4000" dirty="0"/>
              <a:t>to </a:t>
            </a:r>
            <a:r>
              <a:rPr sz="4000" spc="-5" dirty="0"/>
              <a:t>be</a:t>
            </a:r>
            <a:r>
              <a:rPr sz="4000" spc="-75" dirty="0"/>
              <a:t> </a:t>
            </a:r>
            <a:r>
              <a:rPr sz="4000" spc="-5" dirty="0"/>
              <a:t>used?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897" y="2793460"/>
            <a:ext cx="5492115" cy="11931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200" spc="-5" dirty="0">
                <a:latin typeface="Times New Roman"/>
                <a:cs typeface="Times New Roman"/>
              </a:rPr>
              <a:t>As a </a:t>
            </a:r>
            <a:r>
              <a:rPr sz="3200" b="1" u="heavy" spc="-5" dirty="0">
                <a:latin typeface="Times New Roman"/>
                <a:cs typeface="Times New Roman"/>
              </a:rPr>
              <a:t>last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latin typeface="Times New Roman"/>
                <a:cs typeface="Times New Roman"/>
              </a:rPr>
              <a:t>resort </a:t>
            </a:r>
            <a:r>
              <a:rPr sz="3200" spc="-5" dirty="0">
                <a:latin typeface="Times New Roman"/>
                <a:cs typeface="Times New Roman"/>
              </a:rPr>
              <a:t>undergoing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b="1" u="heavy" spc="-5" dirty="0">
                <a:latin typeface="Times New Roman"/>
                <a:cs typeface="Times New Roman"/>
              </a:rPr>
              <a:t>acute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latin typeface="Times New Roman"/>
                <a:cs typeface="Times New Roman"/>
              </a:rPr>
              <a:t>crisis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described as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follows: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0742" y="3905250"/>
            <a:ext cx="68580" cy="109220"/>
          </a:xfrm>
          <a:custGeom>
            <a:avLst/>
            <a:gdLst/>
            <a:ahLst/>
            <a:cxnLst/>
            <a:rect l="l" t="t" r="r" b="b"/>
            <a:pathLst>
              <a:path w="68579" h="109220">
                <a:moveTo>
                  <a:pt x="68579" y="97536"/>
                </a:moveTo>
                <a:lnTo>
                  <a:pt x="38861" y="0"/>
                </a:lnTo>
                <a:lnTo>
                  <a:pt x="0" y="11430"/>
                </a:lnTo>
                <a:lnTo>
                  <a:pt x="29717" y="108966"/>
                </a:lnTo>
                <a:lnTo>
                  <a:pt x="68579" y="975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35773" y="3998214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4">
                <a:moveTo>
                  <a:pt x="104394" y="70865"/>
                </a:moveTo>
                <a:lnTo>
                  <a:pt x="27432" y="0"/>
                </a:lnTo>
                <a:lnTo>
                  <a:pt x="0" y="29717"/>
                </a:lnTo>
                <a:lnTo>
                  <a:pt x="77724" y="100583"/>
                </a:lnTo>
                <a:lnTo>
                  <a:pt x="104394" y="708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6526" y="4127753"/>
            <a:ext cx="109220" cy="73660"/>
          </a:xfrm>
          <a:custGeom>
            <a:avLst/>
            <a:gdLst/>
            <a:ahLst/>
            <a:cxnLst/>
            <a:rect l="l" t="t" r="r" b="b"/>
            <a:pathLst>
              <a:path w="109220" h="73660">
                <a:moveTo>
                  <a:pt x="108966" y="34289"/>
                </a:moveTo>
                <a:lnTo>
                  <a:pt x="13716" y="0"/>
                </a:lnTo>
                <a:lnTo>
                  <a:pt x="0" y="38861"/>
                </a:lnTo>
                <a:lnTo>
                  <a:pt x="97536" y="73151"/>
                </a:lnTo>
                <a:lnTo>
                  <a:pt x="108966" y="342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6285" y="3658743"/>
            <a:ext cx="1567180" cy="2432050"/>
          </a:xfrm>
          <a:custGeom>
            <a:avLst/>
            <a:gdLst/>
            <a:ahLst/>
            <a:cxnLst/>
            <a:rect l="l" t="t" r="r" b="b"/>
            <a:pathLst>
              <a:path w="1567179" h="2432050">
                <a:moveTo>
                  <a:pt x="183278" y="353186"/>
                </a:moveTo>
                <a:lnTo>
                  <a:pt x="175963" y="318136"/>
                </a:lnTo>
                <a:lnTo>
                  <a:pt x="155327" y="289206"/>
                </a:lnTo>
                <a:lnTo>
                  <a:pt x="125426" y="269597"/>
                </a:lnTo>
                <a:lnTo>
                  <a:pt x="90314" y="262508"/>
                </a:lnTo>
                <a:lnTo>
                  <a:pt x="72026" y="264794"/>
                </a:lnTo>
                <a:lnTo>
                  <a:pt x="53738" y="269366"/>
                </a:lnTo>
                <a:lnTo>
                  <a:pt x="20438" y="296211"/>
                </a:lnTo>
                <a:lnTo>
                  <a:pt x="1808" y="330393"/>
                </a:lnTo>
                <a:lnTo>
                  <a:pt x="0" y="368732"/>
                </a:lnTo>
                <a:lnTo>
                  <a:pt x="17162" y="408050"/>
                </a:lnTo>
                <a:lnTo>
                  <a:pt x="37736" y="426338"/>
                </a:lnTo>
                <a:lnTo>
                  <a:pt x="62882" y="440054"/>
                </a:lnTo>
                <a:lnTo>
                  <a:pt x="62882" y="1023810"/>
                </a:lnTo>
                <a:lnTo>
                  <a:pt x="69740" y="1034822"/>
                </a:lnTo>
                <a:lnTo>
                  <a:pt x="69740" y="785240"/>
                </a:lnTo>
                <a:lnTo>
                  <a:pt x="74312" y="689990"/>
                </a:lnTo>
                <a:lnTo>
                  <a:pt x="85742" y="603122"/>
                </a:lnTo>
                <a:lnTo>
                  <a:pt x="98696" y="530732"/>
                </a:lnTo>
                <a:lnTo>
                  <a:pt x="112412" y="482726"/>
                </a:lnTo>
                <a:lnTo>
                  <a:pt x="116984" y="464438"/>
                </a:lnTo>
                <a:lnTo>
                  <a:pt x="116984" y="440054"/>
                </a:lnTo>
                <a:lnTo>
                  <a:pt x="142130" y="426338"/>
                </a:lnTo>
                <a:lnTo>
                  <a:pt x="164990" y="408050"/>
                </a:lnTo>
                <a:lnTo>
                  <a:pt x="178706" y="382904"/>
                </a:lnTo>
                <a:lnTo>
                  <a:pt x="183278" y="353186"/>
                </a:lnTo>
                <a:close/>
              </a:path>
              <a:path w="1567179" h="2432050">
                <a:moveTo>
                  <a:pt x="62882" y="1023810"/>
                </a:moveTo>
                <a:lnTo>
                  <a:pt x="62882" y="442340"/>
                </a:lnTo>
                <a:lnTo>
                  <a:pt x="60596" y="442340"/>
                </a:lnTo>
                <a:lnTo>
                  <a:pt x="60596" y="444626"/>
                </a:lnTo>
                <a:lnTo>
                  <a:pt x="53738" y="469010"/>
                </a:lnTo>
                <a:lnTo>
                  <a:pt x="37736" y="523874"/>
                </a:lnTo>
                <a:lnTo>
                  <a:pt x="24020" y="603122"/>
                </a:lnTo>
                <a:lnTo>
                  <a:pt x="12590" y="696848"/>
                </a:lnTo>
                <a:lnTo>
                  <a:pt x="8018" y="801242"/>
                </a:lnTo>
                <a:lnTo>
                  <a:pt x="19448" y="905636"/>
                </a:lnTo>
                <a:lnTo>
                  <a:pt x="51452" y="1005458"/>
                </a:lnTo>
                <a:lnTo>
                  <a:pt x="62882" y="1023810"/>
                </a:lnTo>
                <a:close/>
              </a:path>
              <a:path w="1567179" h="2432050">
                <a:moveTo>
                  <a:pt x="1316372" y="885303"/>
                </a:moveTo>
                <a:lnTo>
                  <a:pt x="1316372" y="692276"/>
                </a:lnTo>
                <a:lnTo>
                  <a:pt x="1295798" y="789812"/>
                </a:lnTo>
                <a:lnTo>
                  <a:pt x="1275224" y="833246"/>
                </a:lnTo>
                <a:lnTo>
                  <a:pt x="1250447" y="872940"/>
                </a:lnTo>
                <a:lnTo>
                  <a:pt x="1219852" y="907339"/>
                </a:lnTo>
                <a:lnTo>
                  <a:pt x="1184548" y="936993"/>
                </a:lnTo>
                <a:lnTo>
                  <a:pt x="1145645" y="962453"/>
                </a:lnTo>
                <a:lnTo>
                  <a:pt x="1104252" y="984270"/>
                </a:lnTo>
                <a:lnTo>
                  <a:pt x="1061477" y="1002993"/>
                </a:lnTo>
                <a:lnTo>
                  <a:pt x="1018430" y="1019174"/>
                </a:lnTo>
                <a:lnTo>
                  <a:pt x="952898" y="1037462"/>
                </a:lnTo>
                <a:lnTo>
                  <a:pt x="927752" y="1016888"/>
                </a:lnTo>
                <a:lnTo>
                  <a:pt x="888549" y="992740"/>
                </a:lnTo>
                <a:lnTo>
                  <a:pt x="846886" y="976303"/>
                </a:lnTo>
                <a:lnTo>
                  <a:pt x="803721" y="967358"/>
                </a:lnTo>
                <a:lnTo>
                  <a:pt x="760011" y="965686"/>
                </a:lnTo>
                <a:lnTo>
                  <a:pt x="716712" y="971068"/>
                </a:lnTo>
                <a:lnTo>
                  <a:pt x="674782" y="983286"/>
                </a:lnTo>
                <a:lnTo>
                  <a:pt x="635178" y="1002120"/>
                </a:lnTo>
                <a:lnTo>
                  <a:pt x="598857" y="1027352"/>
                </a:lnTo>
                <a:lnTo>
                  <a:pt x="566777" y="1058764"/>
                </a:lnTo>
                <a:lnTo>
                  <a:pt x="539894" y="1096136"/>
                </a:lnTo>
                <a:lnTo>
                  <a:pt x="526178" y="1123568"/>
                </a:lnTo>
                <a:lnTo>
                  <a:pt x="494174" y="1128140"/>
                </a:lnTo>
                <a:lnTo>
                  <a:pt x="449783" y="1133965"/>
                </a:lnTo>
                <a:lnTo>
                  <a:pt x="405402" y="1136974"/>
                </a:lnTo>
                <a:lnTo>
                  <a:pt x="403496" y="1137060"/>
                </a:lnTo>
                <a:lnTo>
                  <a:pt x="357776" y="1136584"/>
                </a:lnTo>
                <a:lnTo>
                  <a:pt x="312280" y="1131717"/>
                </a:lnTo>
                <a:lnTo>
                  <a:pt x="268103" y="1121578"/>
                </a:lnTo>
                <a:lnTo>
                  <a:pt x="226303" y="1105339"/>
                </a:lnTo>
                <a:lnTo>
                  <a:pt x="187813" y="1082153"/>
                </a:lnTo>
                <a:lnTo>
                  <a:pt x="153560" y="1051178"/>
                </a:lnTo>
                <a:lnTo>
                  <a:pt x="105554" y="973454"/>
                </a:lnTo>
                <a:lnTo>
                  <a:pt x="78884" y="882776"/>
                </a:lnTo>
                <a:lnTo>
                  <a:pt x="69740" y="785240"/>
                </a:lnTo>
                <a:lnTo>
                  <a:pt x="69740" y="1034822"/>
                </a:lnTo>
                <a:lnTo>
                  <a:pt x="105554" y="1092326"/>
                </a:lnTo>
                <a:lnTo>
                  <a:pt x="142516" y="1126645"/>
                </a:lnTo>
                <a:lnTo>
                  <a:pt x="183782" y="1153447"/>
                </a:lnTo>
                <a:lnTo>
                  <a:pt x="228492" y="1173410"/>
                </a:lnTo>
                <a:lnTo>
                  <a:pt x="275785" y="1187214"/>
                </a:lnTo>
                <a:lnTo>
                  <a:pt x="324803" y="1195539"/>
                </a:lnTo>
                <a:lnTo>
                  <a:pt x="373778" y="1199000"/>
                </a:lnTo>
                <a:lnTo>
                  <a:pt x="378350" y="1199021"/>
                </a:lnTo>
                <a:lnTo>
                  <a:pt x="424570" y="1198469"/>
                </a:lnTo>
                <a:lnTo>
                  <a:pt x="473600" y="1194434"/>
                </a:lnTo>
                <a:lnTo>
                  <a:pt x="507890" y="1189862"/>
                </a:lnTo>
                <a:lnTo>
                  <a:pt x="507890" y="1277111"/>
                </a:lnTo>
                <a:lnTo>
                  <a:pt x="510176" y="1289684"/>
                </a:lnTo>
                <a:lnTo>
                  <a:pt x="510176" y="1300288"/>
                </a:lnTo>
                <a:lnTo>
                  <a:pt x="598568" y="1710308"/>
                </a:lnTo>
                <a:lnTo>
                  <a:pt x="598568" y="1775052"/>
                </a:lnTo>
                <a:lnTo>
                  <a:pt x="612284" y="1771268"/>
                </a:lnTo>
                <a:lnTo>
                  <a:pt x="637430" y="1877948"/>
                </a:lnTo>
                <a:lnTo>
                  <a:pt x="995570" y="1800386"/>
                </a:lnTo>
                <a:lnTo>
                  <a:pt x="995570" y="1090040"/>
                </a:lnTo>
                <a:lnTo>
                  <a:pt x="1064150" y="1069466"/>
                </a:lnTo>
                <a:lnTo>
                  <a:pt x="1125110" y="1042034"/>
                </a:lnTo>
                <a:lnTo>
                  <a:pt x="1179974" y="1014602"/>
                </a:lnTo>
                <a:lnTo>
                  <a:pt x="1227218" y="980312"/>
                </a:lnTo>
                <a:lnTo>
                  <a:pt x="1270652" y="944498"/>
                </a:lnTo>
                <a:lnTo>
                  <a:pt x="1304942" y="903350"/>
                </a:lnTo>
                <a:lnTo>
                  <a:pt x="1316372" y="885303"/>
                </a:lnTo>
                <a:close/>
              </a:path>
              <a:path w="1567179" h="2432050">
                <a:moveTo>
                  <a:pt x="119270" y="457580"/>
                </a:moveTo>
                <a:lnTo>
                  <a:pt x="119270" y="444626"/>
                </a:lnTo>
                <a:lnTo>
                  <a:pt x="116984" y="440054"/>
                </a:lnTo>
                <a:lnTo>
                  <a:pt x="116984" y="464438"/>
                </a:lnTo>
                <a:lnTo>
                  <a:pt x="119270" y="457580"/>
                </a:lnTo>
                <a:close/>
              </a:path>
              <a:path w="1567179" h="2432050">
                <a:moveTo>
                  <a:pt x="598568" y="1775052"/>
                </a:moveTo>
                <a:lnTo>
                  <a:pt x="598568" y="1710308"/>
                </a:lnTo>
                <a:lnTo>
                  <a:pt x="521606" y="1733168"/>
                </a:lnTo>
                <a:lnTo>
                  <a:pt x="455312" y="1759838"/>
                </a:lnTo>
                <a:lnTo>
                  <a:pt x="403496" y="1794128"/>
                </a:lnTo>
                <a:lnTo>
                  <a:pt x="357776" y="1830704"/>
                </a:lnTo>
                <a:lnTo>
                  <a:pt x="323486" y="1873376"/>
                </a:lnTo>
                <a:lnTo>
                  <a:pt x="301388" y="1916810"/>
                </a:lnTo>
                <a:lnTo>
                  <a:pt x="284861" y="1964114"/>
                </a:lnTo>
                <a:lnTo>
                  <a:pt x="278041" y="2012470"/>
                </a:lnTo>
                <a:lnTo>
                  <a:pt x="280384" y="2060677"/>
                </a:lnTo>
                <a:lnTo>
                  <a:pt x="291339" y="2107534"/>
                </a:lnTo>
                <a:lnTo>
                  <a:pt x="310362" y="2151838"/>
                </a:lnTo>
                <a:lnTo>
                  <a:pt x="336904" y="2192389"/>
                </a:lnTo>
                <a:lnTo>
                  <a:pt x="339163" y="2194789"/>
                </a:lnTo>
                <a:lnTo>
                  <a:pt x="339163" y="2018141"/>
                </a:lnTo>
                <a:lnTo>
                  <a:pt x="346346" y="1976246"/>
                </a:lnTo>
                <a:lnTo>
                  <a:pt x="357776" y="1937384"/>
                </a:lnTo>
                <a:lnTo>
                  <a:pt x="378350" y="1903094"/>
                </a:lnTo>
                <a:lnTo>
                  <a:pt x="408068" y="1868804"/>
                </a:lnTo>
                <a:lnTo>
                  <a:pt x="443882" y="1839848"/>
                </a:lnTo>
                <a:lnTo>
                  <a:pt x="491888" y="1812416"/>
                </a:lnTo>
                <a:lnTo>
                  <a:pt x="545990" y="1789556"/>
                </a:lnTo>
                <a:lnTo>
                  <a:pt x="598568" y="1775052"/>
                </a:lnTo>
                <a:close/>
              </a:path>
              <a:path w="1567179" h="2432050">
                <a:moveTo>
                  <a:pt x="446168" y="2351301"/>
                </a:moveTo>
                <a:lnTo>
                  <a:pt x="446168" y="2275712"/>
                </a:lnTo>
                <a:lnTo>
                  <a:pt x="337202" y="2355722"/>
                </a:lnTo>
                <a:lnTo>
                  <a:pt x="328058" y="2364866"/>
                </a:lnTo>
                <a:lnTo>
                  <a:pt x="325772" y="2378582"/>
                </a:lnTo>
                <a:lnTo>
                  <a:pt x="325772" y="2389250"/>
                </a:lnTo>
                <a:lnTo>
                  <a:pt x="330344" y="2400680"/>
                </a:lnTo>
                <a:lnTo>
                  <a:pt x="339488" y="2409824"/>
                </a:lnTo>
                <a:lnTo>
                  <a:pt x="350918" y="2412110"/>
                </a:lnTo>
                <a:lnTo>
                  <a:pt x="362348" y="2412110"/>
                </a:lnTo>
                <a:lnTo>
                  <a:pt x="373778" y="2405252"/>
                </a:lnTo>
                <a:lnTo>
                  <a:pt x="446168" y="2351301"/>
                </a:lnTo>
                <a:close/>
              </a:path>
              <a:path w="1567179" h="2432050">
                <a:moveTo>
                  <a:pt x="600854" y="2235326"/>
                </a:moveTo>
                <a:lnTo>
                  <a:pt x="519320" y="2230754"/>
                </a:lnTo>
                <a:lnTo>
                  <a:pt x="477764" y="2222383"/>
                </a:lnTo>
                <a:lnTo>
                  <a:pt x="439369" y="2203498"/>
                </a:lnTo>
                <a:lnTo>
                  <a:pt x="405402" y="2176005"/>
                </a:lnTo>
                <a:lnTo>
                  <a:pt x="377131" y="2141814"/>
                </a:lnTo>
                <a:lnTo>
                  <a:pt x="355823" y="2102834"/>
                </a:lnTo>
                <a:lnTo>
                  <a:pt x="342745" y="2060974"/>
                </a:lnTo>
                <a:lnTo>
                  <a:pt x="339163" y="2018141"/>
                </a:lnTo>
                <a:lnTo>
                  <a:pt x="339163" y="2194789"/>
                </a:lnTo>
                <a:lnTo>
                  <a:pt x="370417" y="2227985"/>
                </a:lnTo>
                <a:lnTo>
                  <a:pt x="410354" y="2257424"/>
                </a:lnTo>
                <a:lnTo>
                  <a:pt x="446168" y="2275712"/>
                </a:lnTo>
                <a:lnTo>
                  <a:pt x="446168" y="2351301"/>
                </a:lnTo>
                <a:lnTo>
                  <a:pt x="535322" y="2284856"/>
                </a:lnTo>
                <a:lnTo>
                  <a:pt x="600854" y="2235326"/>
                </a:lnTo>
                <a:close/>
              </a:path>
              <a:path w="1567179" h="2432050">
                <a:moveTo>
                  <a:pt x="507890" y="1277111"/>
                </a:moveTo>
                <a:lnTo>
                  <a:pt x="507890" y="1189862"/>
                </a:lnTo>
                <a:lnTo>
                  <a:pt x="503318" y="1215008"/>
                </a:lnTo>
                <a:lnTo>
                  <a:pt x="503318" y="1239392"/>
                </a:lnTo>
                <a:lnTo>
                  <a:pt x="505604" y="1264538"/>
                </a:lnTo>
                <a:lnTo>
                  <a:pt x="507890" y="1277111"/>
                </a:lnTo>
                <a:close/>
              </a:path>
              <a:path w="1567179" h="2432050">
                <a:moveTo>
                  <a:pt x="510176" y="1300288"/>
                </a:moveTo>
                <a:lnTo>
                  <a:pt x="510176" y="1289684"/>
                </a:lnTo>
                <a:lnTo>
                  <a:pt x="507890" y="1289684"/>
                </a:lnTo>
                <a:lnTo>
                  <a:pt x="510176" y="1300288"/>
                </a:lnTo>
                <a:close/>
              </a:path>
              <a:path w="1567179" h="2432050">
                <a:moveTo>
                  <a:pt x="1558688" y="1969388"/>
                </a:moveTo>
                <a:lnTo>
                  <a:pt x="1556402" y="1900808"/>
                </a:lnTo>
                <a:lnTo>
                  <a:pt x="1541162" y="1837562"/>
                </a:lnTo>
                <a:lnTo>
                  <a:pt x="1513836" y="1786775"/>
                </a:lnTo>
                <a:lnTo>
                  <a:pt x="1472441" y="1741879"/>
                </a:lnTo>
                <a:lnTo>
                  <a:pt x="1425338" y="1705736"/>
                </a:lnTo>
                <a:lnTo>
                  <a:pt x="1354868" y="1671466"/>
                </a:lnTo>
                <a:lnTo>
                  <a:pt x="1307447" y="1655725"/>
                </a:lnTo>
                <a:lnTo>
                  <a:pt x="1258775" y="1643844"/>
                </a:lnTo>
                <a:lnTo>
                  <a:pt x="1209692" y="1634870"/>
                </a:lnTo>
                <a:lnTo>
                  <a:pt x="1170830" y="1630298"/>
                </a:lnTo>
                <a:lnTo>
                  <a:pt x="1129682" y="1628012"/>
                </a:lnTo>
                <a:lnTo>
                  <a:pt x="1032146" y="1176146"/>
                </a:lnTo>
                <a:lnTo>
                  <a:pt x="1018430" y="1130426"/>
                </a:lnTo>
                <a:lnTo>
                  <a:pt x="1007000" y="1109852"/>
                </a:lnTo>
                <a:lnTo>
                  <a:pt x="995570" y="1090040"/>
                </a:lnTo>
                <a:lnTo>
                  <a:pt x="995570" y="1800386"/>
                </a:lnTo>
                <a:lnTo>
                  <a:pt x="1143398" y="1768371"/>
                </a:lnTo>
                <a:lnTo>
                  <a:pt x="1143398" y="1689734"/>
                </a:lnTo>
                <a:lnTo>
                  <a:pt x="1202834" y="1696592"/>
                </a:lnTo>
                <a:lnTo>
                  <a:pt x="1259222" y="1708022"/>
                </a:lnTo>
                <a:lnTo>
                  <a:pt x="1314086" y="1724024"/>
                </a:lnTo>
                <a:lnTo>
                  <a:pt x="1363616" y="1743836"/>
                </a:lnTo>
                <a:lnTo>
                  <a:pt x="1407050" y="1768982"/>
                </a:lnTo>
                <a:lnTo>
                  <a:pt x="1445150" y="1800986"/>
                </a:lnTo>
                <a:lnTo>
                  <a:pt x="1472582" y="1839848"/>
                </a:lnTo>
                <a:lnTo>
                  <a:pt x="1490870" y="1884806"/>
                </a:lnTo>
                <a:lnTo>
                  <a:pt x="1497728" y="1946528"/>
                </a:lnTo>
                <a:lnTo>
                  <a:pt x="1497728" y="2168329"/>
                </a:lnTo>
                <a:lnTo>
                  <a:pt x="1502300" y="2159888"/>
                </a:lnTo>
                <a:lnTo>
                  <a:pt x="1529732" y="2101214"/>
                </a:lnTo>
                <a:lnTo>
                  <a:pt x="1548020" y="2034920"/>
                </a:lnTo>
                <a:lnTo>
                  <a:pt x="1558688" y="1969388"/>
                </a:lnTo>
                <a:close/>
              </a:path>
              <a:path w="1567179" h="2432050">
                <a:moveTo>
                  <a:pt x="1229548" y="95047"/>
                </a:moveTo>
                <a:lnTo>
                  <a:pt x="1208958" y="32669"/>
                </a:lnTo>
                <a:lnTo>
                  <a:pt x="1155554" y="348"/>
                </a:lnTo>
                <a:lnTo>
                  <a:pt x="1123721" y="0"/>
                </a:lnTo>
                <a:lnTo>
                  <a:pt x="1092297" y="12613"/>
                </a:lnTo>
                <a:lnTo>
                  <a:pt x="1064150" y="40004"/>
                </a:lnTo>
                <a:lnTo>
                  <a:pt x="1055006" y="53720"/>
                </a:lnTo>
                <a:lnTo>
                  <a:pt x="1050434" y="71246"/>
                </a:lnTo>
                <a:lnTo>
                  <a:pt x="1048148" y="89534"/>
                </a:lnTo>
                <a:lnTo>
                  <a:pt x="1052394" y="115671"/>
                </a:lnTo>
                <a:lnTo>
                  <a:pt x="1076786" y="156458"/>
                </a:lnTo>
                <a:lnTo>
                  <a:pt x="1111394" y="178688"/>
                </a:lnTo>
                <a:lnTo>
                  <a:pt x="1127396" y="180974"/>
                </a:lnTo>
                <a:lnTo>
                  <a:pt x="1129682" y="183260"/>
                </a:lnTo>
                <a:lnTo>
                  <a:pt x="1129682" y="187832"/>
                </a:lnTo>
                <a:lnTo>
                  <a:pt x="1131968" y="190118"/>
                </a:lnTo>
                <a:lnTo>
                  <a:pt x="1143398" y="205358"/>
                </a:lnTo>
                <a:lnTo>
                  <a:pt x="1170830" y="248792"/>
                </a:lnTo>
                <a:lnTo>
                  <a:pt x="1191404" y="283889"/>
                </a:lnTo>
                <a:lnTo>
                  <a:pt x="1191404" y="164972"/>
                </a:lnTo>
                <a:lnTo>
                  <a:pt x="1207406" y="151256"/>
                </a:lnTo>
                <a:lnTo>
                  <a:pt x="1220360" y="132968"/>
                </a:lnTo>
                <a:lnTo>
                  <a:pt x="1229548" y="95047"/>
                </a:lnTo>
                <a:close/>
              </a:path>
              <a:path w="1567179" h="2432050">
                <a:moveTo>
                  <a:pt x="1161686" y="1764410"/>
                </a:moveTo>
                <a:lnTo>
                  <a:pt x="1143398" y="1689734"/>
                </a:lnTo>
                <a:lnTo>
                  <a:pt x="1143398" y="1768371"/>
                </a:lnTo>
                <a:lnTo>
                  <a:pt x="1161686" y="1764410"/>
                </a:lnTo>
                <a:close/>
              </a:path>
              <a:path w="1567179" h="2432050">
                <a:moveTo>
                  <a:pt x="1377332" y="710564"/>
                </a:moveTo>
                <a:lnTo>
                  <a:pt x="1375046" y="609980"/>
                </a:lnTo>
                <a:lnTo>
                  <a:pt x="1356758" y="510158"/>
                </a:lnTo>
                <a:lnTo>
                  <a:pt x="1325516" y="414908"/>
                </a:lnTo>
                <a:lnTo>
                  <a:pt x="1288940" y="330326"/>
                </a:lnTo>
                <a:lnTo>
                  <a:pt x="1250078" y="257936"/>
                </a:lnTo>
                <a:lnTo>
                  <a:pt x="1216550" y="200786"/>
                </a:lnTo>
                <a:lnTo>
                  <a:pt x="1191404" y="164972"/>
                </a:lnTo>
                <a:lnTo>
                  <a:pt x="1191404" y="283889"/>
                </a:lnTo>
                <a:lnTo>
                  <a:pt x="1209692" y="315086"/>
                </a:lnTo>
                <a:lnTo>
                  <a:pt x="1250078" y="396620"/>
                </a:lnTo>
                <a:lnTo>
                  <a:pt x="1286654" y="489584"/>
                </a:lnTo>
                <a:lnTo>
                  <a:pt x="1309514" y="589406"/>
                </a:lnTo>
                <a:lnTo>
                  <a:pt x="1316372" y="692276"/>
                </a:lnTo>
                <a:lnTo>
                  <a:pt x="1316372" y="885303"/>
                </a:lnTo>
                <a:lnTo>
                  <a:pt x="1333898" y="857630"/>
                </a:lnTo>
                <a:lnTo>
                  <a:pt x="1354472" y="810386"/>
                </a:lnTo>
                <a:lnTo>
                  <a:pt x="1377332" y="710564"/>
                </a:lnTo>
                <a:close/>
              </a:path>
              <a:path w="1567179" h="2432050">
                <a:moveTo>
                  <a:pt x="1368188" y="2344579"/>
                </a:moveTo>
                <a:lnTo>
                  <a:pt x="1368188" y="2273426"/>
                </a:lnTo>
                <a:lnTo>
                  <a:pt x="1338470" y="2328290"/>
                </a:lnTo>
                <a:lnTo>
                  <a:pt x="1368188" y="2344579"/>
                </a:lnTo>
                <a:close/>
              </a:path>
              <a:path w="1567179" h="2432050">
                <a:moveTo>
                  <a:pt x="1497728" y="2168329"/>
                </a:moveTo>
                <a:lnTo>
                  <a:pt x="1497728" y="1946528"/>
                </a:lnTo>
                <a:lnTo>
                  <a:pt x="1490870" y="2009774"/>
                </a:lnTo>
                <a:lnTo>
                  <a:pt x="1472582" y="2073782"/>
                </a:lnTo>
                <a:lnTo>
                  <a:pt x="1447436" y="2132456"/>
                </a:lnTo>
                <a:lnTo>
                  <a:pt x="1420766" y="2182748"/>
                </a:lnTo>
                <a:lnTo>
                  <a:pt x="1391048" y="2226182"/>
                </a:lnTo>
                <a:lnTo>
                  <a:pt x="1365902" y="2255138"/>
                </a:lnTo>
                <a:lnTo>
                  <a:pt x="1347614" y="2271140"/>
                </a:lnTo>
                <a:lnTo>
                  <a:pt x="1361330" y="2271140"/>
                </a:lnTo>
                <a:lnTo>
                  <a:pt x="1368188" y="2273426"/>
                </a:lnTo>
                <a:lnTo>
                  <a:pt x="1368188" y="2344579"/>
                </a:lnTo>
                <a:lnTo>
                  <a:pt x="1411622" y="2368386"/>
                </a:lnTo>
                <a:lnTo>
                  <a:pt x="1411622" y="2296286"/>
                </a:lnTo>
                <a:lnTo>
                  <a:pt x="1441340" y="2259710"/>
                </a:lnTo>
                <a:lnTo>
                  <a:pt x="1472582" y="2214752"/>
                </a:lnTo>
                <a:lnTo>
                  <a:pt x="1497728" y="2168329"/>
                </a:lnTo>
                <a:close/>
              </a:path>
              <a:path w="1567179" h="2432050">
                <a:moveTo>
                  <a:pt x="1566796" y="2401468"/>
                </a:moveTo>
                <a:lnTo>
                  <a:pt x="1558688" y="2382392"/>
                </a:lnTo>
                <a:lnTo>
                  <a:pt x="1550306" y="2374010"/>
                </a:lnTo>
                <a:lnTo>
                  <a:pt x="1411622" y="2296286"/>
                </a:lnTo>
                <a:lnTo>
                  <a:pt x="1411622" y="2368386"/>
                </a:lnTo>
                <a:lnTo>
                  <a:pt x="1520588" y="2428112"/>
                </a:lnTo>
                <a:lnTo>
                  <a:pt x="1542720" y="2431918"/>
                </a:lnTo>
                <a:lnTo>
                  <a:pt x="1559798" y="2420506"/>
                </a:lnTo>
                <a:lnTo>
                  <a:pt x="1566796" y="2401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3269" y="41231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13269" y="4116323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285" y="2286"/>
                </a:moveTo>
                <a:lnTo>
                  <a:pt x="2285" y="0"/>
                </a:lnTo>
                <a:lnTo>
                  <a:pt x="0" y="6858"/>
                </a:lnTo>
                <a:lnTo>
                  <a:pt x="2285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2221" y="4094226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90" h="59054">
                <a:moveTo>
                  <a:pt x="59315" y="33011"/>
                </a:moveTo>
                <a:lnTo>
                  <a:pt x="57716" y="20250"/>
                </a:lnTo>
                <a:lnTo>
                  <a:pt x="50310" y="9174"/>
                </a:lnTo>
                <a:lnTo>
                  <a:pt x="38100" y="0"/>
                </a:lnTo>
                <a:lnTo>
                  <a:pt x="26670" y="0"/>
                </a:lnTo>
                <a:lnTo>
                  <a:pt x="15240" y="4572"/>
                </a:lnTo>
                <a:lnTo>
                  <a:pt x="6096" y="11430"/>
                </a:lnTo>
                <a:lnTo>
                  <a:pt x="2286" y="19812"/>
                </a:lnTo>
                <a:lnTo>
                  <a:pt x="0" y="33528"/>
                </a:lnTo>
                <a:lnTo>
                  <a:pt x="4572" y="44958"/>
                </a:lnTo>
                <a:lnTo>
                  <a:pt x="12954" y="54102"/>
                </a:lnTo>
                <a:lnTo>
                  <a:pt x="22098" y="58674"/>
                </a:lnTo>
                <a:lnTo>
                  <a:pt x="33528" y="58674"/>
                </a:lnTo>
                <a:lnTo>
                  <a:pt x="44958" y="56388"/>
                </a:lnTo>
                <a:lnTo>
                  <a:pt x="54102" y="47244"/>
                </a:lnTo>
                <a:lnTo>
                  <a:pt x="59315" y="330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7254" y="4105655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89">
                <a:moveTo>
                  <a:pt x="38100" y="8382"/>
                </a:moveTo>
                <a:lnTo>
                  <a:pt x="33528" y="6858"/>
                </a:lnTo>
                <a:lnTo>
                  <a:pt x="28956" y="4572"/>
                </a:lnTo>
                <a:lnTo>
                  <a:pt x="22098" y="2286"/>
                </a:lnTo>
                <a:lnTo>
                  <a:pt x="17526" y="0"/>
                </a:lnTo>
                <a:lnTo>
                  <a:pt x="0" y="95250"/>
                </a:lnTo>
                <a:lnTo>
                  <a:pt x="2286" y="97536"/>
                </a:lnTo>
                <a:lnTo>
                  <a:pt x="4572" y="97536"/>
                </a:lnTo>
                <a:lnTo>
                  <a:pt x="38100" y="83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96783" y="4016502"/>
            <a:ext cx="88900" cy="100330"/>
          </a:xfrm>
          <a:custGeom>
            <a:avLst/>
            <a:gdLst/>
            <a:ahLst/>
            <a:cxnLst/>
            <a:rect l="l" t="t" r="r" b="b"/>
            <a:pathLst>
              <a:path w="88900" h="100329">
                <a:moveTo>
                  <a:pt x="88392" y="25146"/>
                </a:moveTo>
                <a:lnTo>
                  <a:pt x="54864" y="0"/>
                </a:lnTo>
                <a:lnTo>
                  <a:pt x="0" y="75438"/>
                </a:lnTo>
                <a:lnTo>
                  <a:pt x="34290" y="99822"/>
                </a:lnTo>
                <a:lnTo>
                  <a:pt x="88392" y="2514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928" y="4082796"/>
            <a:ext cx="540385" cy="479425"/>
          </a:xfrm>
          <a:custGeom>
            <a:avLst/>
            <a:gdLst/>
            <a:ahLst/>
            <a:cxnLst/>
            <a:rect l="l" t="t" r="r" b="b"/>
            <a:pathLst>
              <a:path w="540384" h="479425">
                <a:moveTo>
                  <a:pt x="269747" y="35814"/>
                </a:moveTo>
                <a:lnTo>
                  <a:pt x="269747" y="2285"/>
                </a:lnTo>
                <a:lnTo>
                  <a:pt x="251459" y="0"/>
                </a:lnTo>
                <a:lnTo>
                  <a:pt x="183408" y="4705"/>
                </a:lnTo>
                <a:lnTo>
                  <a:pt x="119633" y="29718"/>
                </a:lnTo>
                <a:lnTo>
                  <a:pt x="79247" y="56387"/>
                </a:lnTo>
                <a:lnTo>
                  <a:pt x="47243" y="92964"/>
                </a:lnTo>
                <a:lnTo>
                  <a:pt x="24383" y="131826"/>
                </a:lnTo>
                <a:lnTo>
                  <a:pt x="6095" y="174498"/>
                </a:lnTo>
                <a:lnTo>
                  <a:pt x="0" y="220218"/>
                </a:lnTo>
                <a:lnTo>
                  <a:pt x="0" y="268224"/>
                </a:lnTo>
                <a:lnTo>
                  <a:pt x="10667" y="313182"/>
                </a:lnTo>
                <a:lnTo>
                  <a:pt x="28955" y="358902"/>
                </a:lnTo>
                <a:lnTo>
                  <a:pt x="56387" y="400050"/>
                </a:lnTo>
                <a:lnTo>
                  <a:pt x="92963" y="431292"/>
                </a:lnTo>
                <a:lnTo>
                  <a:pt x="131063" y="454152"/>
                </a:lnTo>
                <a:lnTo>
                  <a:pt x="174497" y="472440"/>
                </a:lnTo>
                <a:lnTo>
                  <a:pt x="220217" y="479297"/>
                </a:lnTo>
                <a:lnTo>
                  <a:pt x="235457" y="479297"/>
                </a:lnTo>
                <a:lnTo>
                  <a:pt x="235457" y="35814"/>
                </a:lnTo>
                <a:lnTo>
                  <a:pt x="269747" y="35814"/>
                </a:lnTo>
                <a:close/>
              </a:path>
              <a:path w="540384" h="479425">
                <a:moveTo>
                  <a:pt x="326897" y="93262"/>
                </a:moveTo>
                <a:lnTo>
                  <a:pt x="326897" y="79248"/>
                </a:lnTo>
                <a:lnTo>
                  <a:pt x="235457" y="79248"/>
                </a:lnTo>
                <a:lnTo>
                  <a:pt x="235457" y="479297"/>
                </a:lnTo>
                <a:lnTo>
                  <a:pt x="267461" y="479297"/>
                </a:lnTo>
                <a:lnTo>
                  <a:pt x="272882" y="477942"/>
                </a:lnTo>
                <a:lnTo>
                  <a:pt x="272882" y="163485"/>
                </a:lnTo>
                <a:lnTo>
                  <a:pt x="272934" y="142346"/>
                </a:lnTo>
                <a:lnTo>
                  <a:pt x="284537" y="124900"/>
                </a:lnTo>
                <a:lnTo>
                  <a:pt x="306323" y="115823"/>
                </a:lnTo>
                <a:lnTo>
                  <a:pt x="313181" y="115823"/>
                </a:lnTo>
                <a:lnTo>
                  <a:pt x="322325" y="118109"/>
                </a:lnTo>
                <a:lnTo>
                  <a:pt x="326897" y="93262"/>
                </a:lnTo>
                <a:close/>
              </a:path>
              <a:path w="540384" h="479425">
                <a:moveTo>
                  <a:pt x="344403" y="313829"/>
                </a:moveTo>
                <a:lnTo>
                  <a:pt x="344403" y="146448"/>
                </a:lnTo>
                <a:lnTo>
                  <a:pt x="343061" y="165839"/>
                </a:lnTo>
                <a:lnTo>
                  <a:pt x="332495" y="181750"/>
                </a:lnTo>
                <a:lnTo>
                  <a:pt x="313181" y="190499"/>
                </a:lnTo>
                <a:lnTo>
                  <a:pt x="299465" y="188213"/>
                </a:lnTo>
                <a:lnTo>
                  <a:pt x="285749" y="183642"/>
                </a:lnTo>
                <a:lnTo>
                  <a:pt x="272882" y="163485"/>
                </a:lnTo>
                <a:lnTo>
                  <a:pt x="272882" y="477942"/>
                </a:lnTo>
                <a:lnTo>
                  <a:pt x="304037" y="470153"/>
                </a:lnTo>
                <a:lnTo>
                  <a:pt x="304037" y="365759"/>
                </a:lnTo>
                <a:lnTo>
                  <a:pt x="306323" y="358902"/>
                </a:lnTo>
                <a:lnTo>
                  <a:pt x="308609" y="354330"/>
                </a:lnTo>
                <a:lnTo>
                  <a:pt x="317753" y="345186"/>
                </a:lnTo>
                <a:lnTo>
                  <a:pt x="329183" y="331470"/>
                </a:lnTo>
                <a:lnTo>
                  <a:pt x="342137" y="315468"/>
                </a:lnTo>
                <a:lnTo>
                  <a:pt x="344403" y="313829"/>
                </a:lnTo>
                <a:close/>
              </a:path>
              <a:path w="540384" h="479425">
                <a:moveTo>
                  <a:pt x="339851" y="22859"/>
                </a:moveTo>
                <a:lnTo>
                  <a:pt x="326897" y="16001"/>
                </a:lnTo>
                <a:lnTo>
                  <a:pt x="278891" y="2285"/>
                </a:lnTo>
                <a:lnTo>
                  <a:pt x="274319" y="35814"/>
                </a:lnTo>
                <a:lnTo>
                  <a:pt x="326897" y="35814"/>
                </a:lnTo>
                <a:lnTo>
                  <a:pt x="326897" y="93262"/>
                </a:lnTo>
                <a:lnTo>
                  <a:pt x="339851" y="22859"/>
                </a:lnTo>
                <a:close/>
              </a:path>
              <a:path w="540384" h="479425">
                <a:moveTo>
                  <a:pt x="460247" y="333755"/>
                </a:moveTo>
                <a:lnTo>
                  <a:pt x="451865" y="326898"/>
                </a:lnTo>
                <a:lnTo>
                  <a:pt x="445007" y="322325"/>
                </a:lnTo>
                <a:lnTo>
                  <a:pt x="426719" y="317753"/>
                </a:lnTo>
                <a:lnTo>
                  <a:pt x="413003" y="320039"/>
                </a:lnTo>
                <a:lnTo>
                  <a:pt x="399287" y="324611"/>
                </a:lnTo>
                <a:lnTo>
                  <a:pt x="385571" y="333755"/>
                </a:lnTo>
                <a:lnTo>
                  <a:pt x="374141" y="342900"/>
                </a:lnTo>
                <a:lnTo>
                  <a:pt x="362711" y="354330"/>
                </a:lnTo>
                <a:lnTo>
                  <a:pt x="349227" y="367260"/>
                </a:lnTo>
                <a:lnTo>
                  <a:pt x="342514" y="376999"/>
                </a:lnTo>
                <a:lnTo>
                  <a:pt x="337517" y="384548"/>
                </a:lnTo>
                <a:lnTo>
                  <a:pt x="329183" y="390906"/>
                </a:lnTo>
                <a:lnTo>
                  <a:pt x="320039" y="390906"/>
                </a:lnTo>
                <a:lnTo>
                  <a:pt x="313181" y="386334"/>
                </a:lnTo>
                <a:lnTo>
                  <a:pt x="304037" y="372618"/>
                </a:lnTo>
                <a:lnTo>
                  <a:pt x="304037" y="470153"/>
                </a:lnTo>
                <a:lnTo>
                  <a:pt x="358139" y="449580"/>
                </a:lnTo>
                <a:lnTo>
                  <a:pt x="392429" y="426719"/>
                </a:lnTo>
                <a:lnTo>
                  <a:pt x="419861" y="400050"/>
                </a:lnTo>
                <a:lnTo>
                  <a:pt x="442721" y="368045"/>
                </a:lnTo>
                <a:lnTo>
                  <a:pt x="451865" y="352044"/>
                </a:lnTo>
                <a:lnTo>
                  <a:pt x="460247" y="333755"/>
                </a:lnTo>
                <a:close/>
              </a:path>
              <a:path w="540384" h="479425">
                <a:moveTo>
                  <a:pt x="540257" y="208787"/>
                </a:moveTo>
                <a:lnTo>
                  <a:pt x="517397" y="122681"/>
                </a:lnTo>
                <a:lnTo>
                  <a:pt x="455675" y="138683"/>
                </a:lnTo>
                <a:lnTo>
                  <a:pt x="453389" y="134111"/>
                </a:lnTo>
                <a:lnTo>
                  <a:pt x="453389" y="129539"/>
                </a:lnTo>
                <a:lnTo>
                  <a:pt x="451865" y="124967"/>
                </a:lnTo>
                <a:lnTo>
                  <a:pt x="449579" y="120395"/>
                </a:lnTo>
                <a:lnTo>
                  <a:pt x="431291" y="92963"/>
                </a:lnTo>
                <a:lnTo>
                  <a:pt x="419861" y="81533"/>
                </a:lnTo>
                <a:lnTo>
                  <a:pt x="410717" y="67817"/>
                </a:lnTo>
                <a:lnTo>
                  <a:pt x="399287" y="58673"/>
                </a:lnTo>
                <a:lnTo>
                  <a:pt x="385571" y="47243"/>
                </a:lnTo>
                <a:lnTo>
                  <a:pt x="374141" y="40385"/>
                </a:lnTo>
                <a:lnTo>
                  <a:pt x="360425" y="31241"/>
                </a:lnTo>
                <a:lnTo>
                  <a:pt x="326897" y="120395"/>
                </a:lnTo>
                <a:lnTo>
                  <a:pt x="331469" y="122681"/>
                </a:lnTo>
                <a:lnTo>
                  <a:pt x="336041" y="127254"/>
                </a:lnTo>
                <a:lnTo>
                  <a:pt x="344403" y="146448"/>
                </a:lnTo>
                <a:lnTo>
                  <a:pt x="344403" y="313829"/>
                </a:lnTo>
                <a:lnTo>
                  <a:pt x="365148" y="298824"/>
                </a:lnTo>
                <a:lnTo>
                  <a:pt x="387648" y="287178"/>
                </a:lnTo>
                <a:lnTo>
                  <a:pt x="411968" y="280724"/>
                </a:lnTo>
                <a:lnTo>
                  <a:pt x="440435" y="279654"/>
                </a:lnTo>
                <a:lnTo>
                  <a:pt x="451865" y="284225"/>
                </a:lnTo>
                <a:lnTo>
                  <a:pt x="462533" y="288036"/>
                </a:lnTo>
                <a:lnTo>
                  <a:pt x="473963" y="294894"/>
                </a:lnTo>
                <a:lnTo>
                  <a:pt x="478535" y="259079"/>
                </a:lnTo>
                <a:lnTo>
                  <a:pt x="478535" y="222504"/>
                </a:lnTo>
                <a:lnTo>
                  <a:pt x="540257" y="2087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94676" y="4085082"/>
            <a:ext cx="9525" cy="33655"/>
          </a:xfrm>
          <a:custGeom>
            <a:avLst/>
            <a:gdLst/>
            <a:ahLst/>
            <a:cxnLst/>
            <a:rect l="l" t="t" r="r" b="b"/>
            <a:pathLst>
              <a:path w="9525" h="33654">
                <a:moveTo>
                  <a:pt x="9144" y="0"/>
                </a:moveTo>
                <a:lnTo>
                  <a:pt x="0" y="0"/>
                </a:lnTo>
                <a:lnTo>
                  <a:pt x="0" y="33527"/>
                </a:lnTo>
                <a:lnTo>
                  <a:pt x="4572" y="33527"/>
                </a:lnTo>
                <a:lnTo>
                  <a:pt x="91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0376" y="603123"/>
          <a:ext cx="8686800" cy="31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5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A9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88284" y="6733285"/>
            <a:ext cx="3329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The Division of Developmental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8231" y="6734809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How </a:t>
            </a:r>
            <a:r>
              <a:rPr sz="4000" dirty="0"/>
              <a:t>is the </a:t>
            </a:r>
            <a:r>
              <a:rPr sz="4000" spc="-5" dirty="0"/>
              <a:t>GCRS-DD </a:t>
            </a:r>
            <a:r>
              <a:rPr sz="4000" dirty="0"/>
              <a:t>to </a:t>
            </a:r>
            <a:r>
              <a:rPr sz="4000" spc="-5" dirty="0"/>
              <a:t>be used?  Continued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93902" y="2305304"/>
            <a:ext cx="7901940" cy="3630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27940" indent="-469900">
              <a:lnSpc>
                <a:spcPct val="100000"/>
              </a:lnSpc>
              <a:spcBef>
                <a:spcPts val="9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individual is an imminent harm to self or  others.</a:t>
            </a:r>
            <a:endParaRPr sz="3200">
              <a:latin typeface="Times New Roman"/>
              <a:cs typeface="Times New Roman"/>
            </a:endParaRPr>
          </a:p>
          <a:p>
            <a:pPr marL="482600" marR="228600" indent="-469900" algn="just">
              <a:lnSpc>
                <a:spcPct val="100000"/>
              </a:lnSpc>
              <a:spcBef>
                <a:spcPts val="750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individual is in need of immediate care,  evaluation, stabilization or treatment due to  the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risk.</a:t>
            </a:r>
            <a:endParaRPr sz="3200">
              <a:latin typeface="Times New Roman"/>
              <a:cs typeface="Times New Roman"/>
            </a:endParaRPr>
          </a:p>
          <a:p>
            <a:pPr marL="482600" marR="5080" indent="-469900">
              <a:lnSpc>
                <a:spcPct val="100000"/>
              </a:lnSpc>
              <a:spcBef>
                <a:spcPts val="755"/>
              </a:spcBef>
              <a:buClr>
                <a:srgbClr val="650000"/>
              </a:buClr>
              <a:buSzPct val="68750"/>
              <a:buFont typeface="Wingdings"/>
              <a:buChar char=""/>
              <a:tabLst>
                <a:tab pos="482600" algn="l"/>
                <a:tab pos="483234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individual has no available appropriate  community supports to meet his or her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needs.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65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1688</Words>
  <Application>Microsoft Office PowerPoint</Application>
  <PresentationFormat>Custom</PresentationFormat>
  <Paragraphs>281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Corbel</vt:lpstr>
      <vt:lpstr>Times New Roman</vt:lpstr>
      <vt:lpstr>Wingdings</vt:lpstr>
      <vt:lpstr>Office Theme</vt:lpstr>
      <vt:lpstr>  Georgia Crisis Response System for  Individuals with Developmental  Disabilities (GCRS-DD)</vt:lpstr>
      <vt:lpstr>What is the GCRS-DD?</vt:lpstr>
      <vt:lpstr>How was the GCRS-DD designed?</vt:lpstr>
      <vt:lpstr>GCRS-DD Standards Development</vt:lpstr>
      <vt:lpstr>What Should I Expect from GCRS-DD</vt:lpstr>
      <vt:lpstr>What Should I Expect from GCRS-DD</vt:lpstr>
      <vt:lpstr>Who is eligible for GCRS-DD  Services?</vt:lpstr>
      <vt:lpstr>When is the GCRS-DD to be used?</vt:lpstr>
      <vt:lpstr>How is the GCRS-DD to be used?  Continued</vt:lpstr>
      <vt:lpstr>Georgia Crisis Access Line (GCAL)</vt:lpstr>
      <vt:lpstr>Intake Requirements- GCAL</vt:lpstr>
      <vt:lpstr>Intake Requirements- GCAL (Cont’d)</vt:lpstr>
      <vt:lpstr>Intake Requirements- GCAL (Cont’d)</vt:lpstr>
      <vt:lpstr>Mobile Crisis Team (MCT)</vt:lpstr>
      <vt:lpstr>Mobile Crisis Team Requirements</vt:lpstr>
      <vt:lpstr>Mobile Crisis Team Responsibilities</vt:lpstr>
      <vt:lpstr>Mobile Crisis Team  Responsibilities (Cont’d)</vt:lpstr>
      <vt:lpstr>Mobile Crisis Team  Responsibilities (Cont’d)</vt:lpstr>
      <vt:lpstr>Intensive Crisis Support Services</vt:lpstr>
      <vt:lpstr> Intensive Crisis Support Services </vt:lpstr>
      <vt:lpstr>Intensive Crisis Support Services  (Cont’d)</vt:lpstr>
      <vt:lpstr>Criteria for Intensive Services</vt:lpstr>
      <vt:lpstr>Intensive In-Home Supports</vt:lpstr>
      <vt:lpstr>Intensive Out-of-Home Supports</vt:lpstr>
      <vt:lpstr>Intensive In-Home Support Service</vt:lpstr>
      <vt:lpstr>Intensive In-Home Supports</vt:lpstr>
      <vt:lpstr>Intensive In-Home Supports</vt:lpstr>
      <vt:lpstr>Intensive Out-of-Home Support Service</vt:lpstr>
      <vt:lpstr>Intensive Out-of-Home Support Service</vt:lpstr>
      <vt:lpstr> What is Expected of the Provider </vt:lpstr>
      <vt:lpstr>DD Crisis Response System Quality  Review</vt:lpstr>
      <vt:lpstr>DD Crisis Response System</vt:lpstr>
      <vt:lpstr> What is Expected of the Provider </vt:lpstr>
      <vt:lpstr>Outcomes (June 1, 2011 – March 31, 2012)</vt:lpstr>
      <vt:lpstr>PowerPoint Presentation</vt:lpstr>
      <vt:lpstr>Data (June 1, 2011 – June 30, 2012)</vt:lpstr>
      <vt:lpstr>Call Breakdown by Region</vt:lpstr>
      <vt:lpstr>Call Breakdown by Region</vt:lpstr>
      <vt:lpstr>Call Breakout by Supports</vt:lpstr>
      <vt:lpstr>Call Breakout by Supports</vt:lpstr>
      <vt:lpstr>Emergency Room Calls</vt:lpstr>
      <vt:lpstr>Emergency Room Calls</vt:lpstr>
      <vt:lpstr>Calls with DD Presenting</vt:lpstr>
      <vt:lpstr>Calls with DD Presenting</vt:lpstr>
      <vt:lpstr>Calls with MH Presenting</vt:lpstr>
      <vt:lpstr>Calls with MH Presenting</vt:lpstr>
      <vt:lpstr>Crisis Calls</vt:lpstr>
      <vt:lpstr>Results of MCT Dispatch*</vt:lpstr>
      <vt:lpstr>Crisis Calls by Region</vt:lpstr>
      <vt:lpstr>Crisis Calls by Region</vt:lpstr>
      <vt:lpstr>Telephonic Resolution</vt:lpstr>
      <vt:lpstr>Telephonic Resolution</vt:lpstr>
      <vt:lpstr>Mobile Crisis Team Dispatch</vt:lpstr>
      <vt:lpstr>Mobile Crisis Team Dispatch</vt:lpstr>
      <vt:lpstr>Mobile Crisis Team Dispatch</vt:lpstr>
      <vt:lpstr>Mobile Crisis Team Dispatch</vt:lpstr>
      <vt:lpstr>Mobile Crisis Team Dispatch</vt:lpstr>
      <vt:lpstr>Mobile Crisis Team Dispatch</vt:lpstr>
      <vt:lpstr>Crisis Calls Under 18 Years of Age</vt:lpstr>
      <vt:lpstr>Crisis Calls Under 18 Years of Age</vt:lpstr>
      <vt:lpstr>MCT Dispatch Under 18 Years</vt:lpstr>
      <vt:lpstr>MCT Dispatch Under 18 Years</vt:lpstr>
      <vt:lpstr>Lesson’s Learned</vt:lpstr>
      <vt:lpstr>Lesson’s Learned</vt:lpstr>
      <vt:lpstr>Links</vt:lpstr>
      <vt:lpstr>  Georgia Crisis Response System for  Individuals with Developmental  Disabilities (GCRS-DD)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Ppt0000023.ppt [Read-Only]</dc:title>
  <dc:creator>jwesterman</dc:creator>
  <cp:lastModifiedBy>Sanzie Healthcare Services Inc</cp:lastModifiedBy>
  <cp:revision>1</cp:revision>
  <dcterms:created xsi:type="dcterms:W3CDTF">2017-04-25T10:47:30Z</dcterms:created>
  <dcterms:modified xsi:type="dcterms:W3CDTF">2017-08-20T23:30:57Z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2012-08-03T00:00:00Z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2017-04-25T00:00:00Z</vt:filetime>
  </property>
</Properties>
</file>